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539" r:id="rId5"/>
    <p:sldId id="461" r:id="rId6"/>
    <p:sldId id="489" r:id="rId7"/>
    <p:sldId id="536" r:id="rId8"/>
    <p:sldId id="464" r:id="rId9"/>
    <p:sldId id="538" r:id="rId10"/>
    <p:sldId id="487" r:id="rId11"/>
    <p:sldId id="468" r:id="rId12"/>
    <p:sldId id="537" r:id="rId13"/>
    <p:sldId id="51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207" userDrawn="1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4E70DC"/>
    <a:srgbClr val="D60093"/>
    <a:srgbClr val="007E00"/>
    <a:srgbClr val="009000"/>
    <a:srgbClr val="884D1C"/>
    <a:srgbClr val="623714"/>
    <a:srgbClr val="178A04"/>
    <a:srgbClr val="1B9F05"/>
    <a:srgbClr val="1DA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8686" autoAdjust="0"/>
  </p:normalViewPr>
  <p:slideViewPr>
    <p:cSldViewPr>
      <p:cViewPr varScale="1">
        <p:scale>
          <a:sx n="109" d="100"/>
          <a:sy n="109" d="100"/>
        </p:scale>
        <p:origin x="1854" y="96"/>
      </p:cViewPr>
      <p:guideLst>
        <p:guide orient="horz" pos="2160"/>
        <p:guide pos="295"/>
        <p:guide orient="horz" pos="1207"/>
        <p:guide pos="5465"/>
      </p:guideLst>
    </p:cSldViewPr>
  </p:slideViewPr>
  <p:outlineViewPr>
    <p:cViewPr>
      <p:scale>
        <a:sx n="33" d="100"/>
        <a:sy n="33" d="100"/>
      </p:scale>
      <p:origin x="0" y="-2342"/>
    </p:cViewPr>
  </p:outlin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22" y="96"/>
      </p:cViewPr>
      <p:guideLst>
        <p:guide orient="horz" pos="3131"/>
        <p:guide pos="2145"/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7955-B497-4378-899D-43723578CF4A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513FE-47C0-4990-ABEB-92A9DD1A5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592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F9B69-8E82-4D61-835A-A9A3526AC978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3ACE6-50C3-4495-AAC8-59C08D4F3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345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3ACE6-50C3-4495-AAC8-59C08D4F3C6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13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249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89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2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07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88640"/>
            <a:ext cx="1582324" cy="1181373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2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3" r:id="rId3"/>
    <p:sldLayoutId id="214748365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251521" y="887453"/>
            <a:ext cx="8061236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b="1" dirty="0" smtClean="0">
                <a:solidFill>
                  <a:srgbClr val="002060"/>
                </a:solidFill>
              </a:rPr>
              <a:t>DELETE THIS SLIDE AFTER USE</a:t>
            </a:r>
            <a:endParaRPr lang="en-GB" sz="36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Autofit/>
          </a:bodyPr>
          <a:lstStyle/>
          <a:p>
            <a:r>
              <a:rPr lang="en-US" sz="1800" dirty="0" smtClean="0"/>
              <a:t>This template is designed to help you structure your presentation.</a:t>
            </a:r>
          </a:p>
          <a:p>
            <a:r>
              <a:rPr lang="en-US" sz="1800" dirty="0" smtClean="0"/>
              <a:t>We’d encourage you to use these headings, but you can replace them with your own if you prefer.</a:t>
            </a:r>
          </a:p>
          <a:p>
            <a:r>
              <a:rPr lang="en-US" sz="1800" dirty="0" smtClean="0"/>
              <a:t>Don’t use too many words on your slides – ideally you want a maximum of 3-5 bullets on each slide and no more than 1 sentence per bullet.</a:t>
            </a:r>
          </a:p>
          <a:p>
            <a:r>
              <a:rPr lang="en-US" sz="1800" dirty="0" smtClean="0"/>
              <a:t>Where possible, use pictures </a:t>
            </a:r>
            <a:r>
              <a:rPr lang="en-US" sz="1800" dirty="0" smtClean="0"/>
              <a:t>/ </a:t>
            </a:r>
            <a:r>
              <a:rPr lang="en-US" sz="1800" dirty="0" smtClean="0"/>
              <a:t>graphics / sketch notes to bring your story to life.</a:t>
            </a:r>
          </a:p>
          <a:p>
            <a:r>
              <a:rPr lang="en-US" sz="1800" dirty="0"/>
              <a:t>Make sure you include your contact details so that others can connect with you if they’d like to learn </a:t>
            </a:r>
            <a:r>
              <a:rPr lang="en-US" sz="1800" dirty="0" smtClean="0"/>
              <a:t>more.</a:t>
            </a:r>
            <a:endParaRPr lang="en-US" sz="1800" dirty="0"/>
          </a:p>
          <a:p>
            <a:r>
              <a:rPr lang="en-US" sz="1800" dirty="0" smtClean="0"/>
              <a:t>Remember, your audience is people just </a:t>
            </a:r>
            <a:r>
              <a:rPr lang="en-US" sz="1800" dirty="0"/>
              <a:t>like you </a:t>
            </a:r>
            <a:r>
              <a:rPr lang="en-US" sz="1800" dirty="0" smtClean="0"/>
              <a:t>– so think about: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What </a:t>
            </a:r>
            <a:r>
              <a:rPr lang="en-US" sz="1400" dirty="0"/>
              <a:t>would you do differently if you did it again? What would you do the same</a:t>
            </a:r>
            <a:r>
              <a:rPr lang="en-US" sz="1400" dirty="0" smtClean="0"/>
              <a:t>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What </a:t>
            </a:r>
            <a:r>
              <a:rPr lang="en-US" sz="1400" dirty="0"/>
              <a:t>advice would you give to others doing the same thing</a:t>
            </a:r>
            <a:r>
              <a:rPr lang="en-US" sz="1400" dirty="0" smtClean="0"/>
              <a:t>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What documents / materials did you use or produce that </a:t>
            </a:r>
            <a:r>
              <a:rPr lang="en-US" sz="1400" dirty="0"/>
              <a:t>you could share to prevent others reinventing them</a:t>
            </a:r>
            <a:r>
              <a:rPr lang="en-US" sz="1400" dirty="0" smtClean="0"/>
              <a:t>? Can you share links to them?</a:t>
            </a:r>
          </a:p>
          <a:p>
            <a:pPr lvl="1"/>
            <a:endParaRPr lang="en-US" sz="1400" dirty="0" smtClean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8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ChangingForTheBest</a:t>
            </a:r>
            <a:r>
              <a:rPr lang="en-US" dirty="0" smtClean="0"/>
              <a:t> #</a:t>
            </a:r>
            <a:r>
              <a:rPr lang="en-US" dirty="0" err="1" smtClean="0"/>
              <a:t>NoGoingBack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6593503" cy="3629861"/>
          </a:xfrm>
          <a:prstGeom prst="rect">
            <a:avLst/>
          </a:prstGeom>
        </p:spPr>
      </p:pic>
      <p:sp>
        <p:nvSpPr>
          <p:cNvPr id="11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Questions</a:t>
            </a:r>
            <a:endParaRPr lang="en-GB" dirty="0"/>
          </a:p>
          <a:p>
            <a:endParaRPr lang="en-GB" dirty="0"/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457200" y="486916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Add a contact name for more information</a:t>
            </a:r>
          </a:p>
          <a:p>
            <a:pPr marL="0" indent="0">
              <a:buNone/>
            </a:pPr>
            <a:r>
              <a:rPr lang="en-US" sz="1800" dirty="0" smtClean="0"/>
              <a:t>Email address</a:t>
            </a:r>
          </a:p>
          <a:p>
            <a:pPr marL="0" indent="0">
              <a:buNone/>
            </a:pPr>
            <a:r>
              <a:rPr lang="en-US" sz="1800" dirty="0" smtClean="0"/>
              <a:t>Twitter handle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62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611560" y="1916832"/>
            <a:ext cx="8151602" cy="144016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Add presentation title</a:t>
            </a:r>
            <a:endParaRPr lang="en-GB" sz="4000" b="1" dirty="0">
              <a:solidFill>
                <a:schemeClr val="tx2"/>
              </a:solidFill>
            </a:endParaRPr>
          </a:p>
        </p:txBody>
      </p:sp>
      <p:sp>
        <p:nvSpPr>
          <p:cNvPr id="7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587052" y="3501009"/>
            <a:ext cx="8406120" cy="27363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600" i="1" dirty="0">
                <a:solidFill>
                  <a:schemeClr val="tx2"/>
                </a:solidFill>
              </a:rPr>
              <a:t>Add presenter </a:t>
            </a:r>
            <a:r>
              <a:rPr lang="en-GB" sz="2600" i="1" dirty="0" smtClean="0">
                <a:solidFill>
                  <a:schemeClr val="tx2"/>
                </a:solidFill>
              </a:rPr>
              <a:t>name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Role title</a:t>
            </a:r>
            <a:endParaRPr lang="en-GB" sz="2600" i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600" i="1" dirty="0" err="1" smtClean="0">
                <a:solidFill>
                  <a:schemeClr val="tx2"/>
                </a:solidFill>
              </a:rPr>
              <a:t>Organisation</a:t>
            </a:r>
            <a:r>
              <a:rPr lang="en-US" sz="2600" i="1" dirty="0" smtClean="0">
                <a:solidFill>
                  <a:schemeClr val="tx2"/>
                </a:solidFill>
              </a:rPr>
              <a:t> name</a:t>
            </a:r>
            <a:endParaRPr lang="en-GB" sz="2600" i="1" dirty="0">
              <a:solidFill>
                <a:schemeClr val="tx2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887453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b="1" smtClean="0">
                <a:solidFill>
                  <a:srgbClr val="002060"/>
                </a:solidFill>
              </a:rPr>
              <a:t>Problem</a:t>
            </a:r>
            <a:endParaRPr lang="en-GB" sz="36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r>
              <a:rPr lang="en-US" sz="1800" dirty="0" smtClean="0"/>
              <a:t>What was the problem you were trying to solve?</a:t>
            </a:r>
          </a:p>
          <a:p>
            <a:r>
              <a:rPr lang="en-US" sz="1800" dirty="0" smtClean="0"/>
              <a:t>1 </a:t>
            </a:r>
            <a:r>
              <a:rPr lang="en-US" sz="1800" dirty="0" smtClean="0"/>
              <a:t>sentence summary, and a picture / </a:t>
            </a:r>
            <a:r>
              <a:rPr lang="en-US" sz="1800" dirty="0" smtClean="0"/>
              <a:t>graphic that brings it to life.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68312" y="887453"/>
            <a:ext cx="8218487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b="1" dirty="0" smtClean="0">
                <a:solidFill>
                  <a:srgbClr val="002060"/>
                </a:solidFill>
              </a:rPr>
              <a:t>Aim</a:t>
            </a:r>
            <a:endParaRPr lang="en-GB" sz="3600" b="1" dirty="0" smtClean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Autofit/>
          </a:bodyPr>
          <a:lstStyle/>
          <a:p>
            <a:endParaRPr lang="en-US" sz="1000" dirty="0" smtClean="0"/>
          </a:p>
          <a:p>
            <a:r>
              <a:rPr lang="en-US" sz="1800" dirty="0" smtClean="0"/>
              <a:t>What were you trying to </a:t>
            </a:r>
            <a:r>
              <a:rPr lang="en-US" sz="1800" dirty="0" smtClean="0"/>
              <a:t>achieve?</a:t>
            </a:r>
          </a:p>
          <a:p>
            <a:r>
              <a:rPr lang="en-US" sz="1800" dirty="0" smtClean="0"/>
              <a:t>How </a:t>
            </a:r>
            <a:r>
              <a:rPr lang="en-US" sz="1800" dirty="0" smtClean="0"/>
              <a:t>much and by when?</a:t>
            </a:r>
            <a:endParaRPr lang="en-US" sz="1800" dirty="0" smtClean="0"/>
          </a:p>
          <a:p>
            <a:r>
              <a:rPr lang="en-US" sz="1800" dirty="0" smtClean="0"/>
              <a:t>In 1 sentence only if you can!</a:t>
            </a:r>
          </a:p>
          <a:p>
            <a:endParaRPr lang="en-US" sz="1800" dirty="0" smtClean="0"/>
          </a:p>
        </p:txBody>
      </p:sp>
      <p:sp>
        <p:nvSpPr>
          <p:cNvPr id="1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887453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What </a:t>
            </a:r>
            <a:r>
              <a:rPr lang="en-US" sz="1800" dirty="0"/>
              <a:t>did you do and how did you do it? </a:t>
            </a:r>
          </a:p>
          <a:p>
            <a:r>
              <a:rPr lang="en-US" sz="1800" dirty="0" smtClean="0"/>
              <a:t>What </a:t>
            </a:r>
            <a:r>
              <a:rPr lang="en-US" sz="1800" dirty="0"/>
              <a:t>were the key steps / actions you took and changes you made? </a:t>
            </a:r>
          </a:p>
          <a:p>
            <a:r>
              <a:rPr lang="en-US" sz="1800" dirty="0" smtClean="0"/>
              <a:t>Did </a:t>
            </a:r>
            <a:r>
              <a:rPr lang="en-US" sz="1800" dirty="0"/>
              <a:t>you use any improvement methodology or tools</a:t>
            </a:r>
            <a:r>
              <a:rPr lang="en-US" sz="1800" dirty="0" smtClean="0"/>
              <a:t>?</a:t>
            </a:r>
          </a:p>
          <a:p>
            <a:r>
              <a:rPr lang="en-US" sz="1800" dirty="0" smtClean="0"/>
              <a:t>You may wish to use a concise bullet point list or share your driver diagram (if you used one).</a:t>
            </a:r>
            <a:endParaRPr lang="en-US" sz="1800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887453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What </a:t>
            </a:r>
            <a:r>
              <a:rPr lang="en-US" sz="1800" dirty="0"/>
              <a:t>were the benefits of the innovation / initiative for patient experience, staff satisfaction, health outcomes and costs?</a:t>
            </a:r>
          </a:p>
          <a:p>
            <a:r>
              <a:rPr lang="en-US" sz="1800" dirty="0" smtClean="0"/>
              <a:t>If </a:t>
            </a:r>
            <a:r>
              <a:rPr lang="en-US" sz="1800" dirty="0"/>
              <a:t>you can quantify the improvement or savings please also include numbers – this can help others produce business cases. </a:t>
            </a:r>
            <a:endParaRPr lang="en-US" sz="1800" dirty="0" smtClean="0"/>
          </a:p>
          <a:p>
            <a:r>
              <a:rPr lang="en-US" sz="1800" dirty="0" smtClean="0"/>
              <a:t>If </a:t>
            </a:r>
            <a:r>
              <a:rPr lang="en-US" sz="1800" dirty="0"/>
              <a:t>you have patient or colleague quotes, you can also include these here.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 smtClean="0"/>
              <a:t>Measures</a:t>
            </a:r>
            <a:endParaRPr lang="en-GB" dirty="0"/>
          </a:p>
          <a:p>
            <a:endParaRPr lang="en-GB" dirty="0"/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Please </a:t>
            </a:r>
            <a:r>
              <a:rPr lang="en-US" sz="1800" dirty="0"/>
              <a:t>share any measures that you used to discover if your </a:t>
            </a:r>
            <a:r>
              <a:rPr lang="en-US" sz="1800" dirty="0" smtClean="0"/>
              <a:t>initiative </a:t>
            </a:r>
            <a:r>
              <a:rPr lang="en-US" sz="1800" dirty="0"/>
              <a:t>resulted in an </a:t>
            </a:r>
            <a:r>
              <a:rPr lang="en-US" sz="1800" dirty="0" smtClean="0"/>
              <a:t>improvement.</a:t>
            </a:r>
          </a:p>
          <a:p>
            <a:r>
              <a:rPr lang="en-US" sz="1800" dirty="0" smtClean="0"/>
              <a:t>If you used run charts, you may wish to share one (or more) here.</a:t>
            </a:r>
            <a:endParaRPr lang="en-US" sz="1800" dirty="0"/>
          </a:p>
        </p:txBody>
      </p:sp>
      <p:sp>
        <p:nvSpPr>
          <p:cNvPr id="15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2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What did you need to make the change (equipment, budget </a:t>
            </a:r>
            <a:r>
              <a:rPr lang="en-US" sz="1800" dirty="0" err="1" smtClean="0"/>
              <a:t>etc</a:t>
            </a:r>
            <a:r>
              <a:rPr lang="en-US" sz="1800" dirty="0" smtClean="0"/>
              <a:t>)? </a:t>
            </a:r>
          </a:p>
          <a:p>
            <a:r>
              <a:rPr lang="en-US" sz="1800" dirty="0" smtClean="0"/>
              <a:t>Who </a:t>
            </a:r>
            <a:r>
              <a:rPr lang="en-US" sz="1800" dirty="0"/>
              <a:t>was involved in making the change – did you involve patients and </a:t>
            </a:r>
            <a:r>
              <a:rPr lang="en-US" sz="1800" dirty="0" err="1"/>
              <a:t>carers</a:t>
            </a:r>
            <a:r>
              <a:rPr lang="en-US" sz="1800" dirty="0"/>
              <a:t>? </a:t>
            </a:r>
          </a:p>
          <a:p>
            <a:r>
              <a:rPr lang="en-US" sz="1800" dirty="0"/>
              <a:t>Did you use evidence or build on ideas from other trusts or </a:t>
            </a:r>
            <a:r>
              <a:rPr lang="en-US" sz="1800" dirty="0" err="1"/>
              <a:t>organisations</a:t>
            </a:r>
            <a:r>
              <a:rPr lang="en-US" sz="1800" dirty="0"/>
              <a:t>?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  <p:sp>
        <p:nvSpPr>
          <p:cNvPr id="19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Resources &amp; team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6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70712" y="168947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What </a:t>
            </a:r>
            <a:r>
              <a:rPr lang="en-US" sz="1800" dirty="0"/>
              <a:t>have you learnt from this project?  </a:t>
            </a:r>
          </a:p>
          <a:p>
            <a:r>
              <a:rPr lang="en-US" sz="1800" dirty="0" smtClean="0"/>
              <a:t>What </a:t>
            </a:r>
            <a:r>
              <a:rPr lang="en-US" sz="1800" dirty="0"/>
              <a:t>would you do differently if you did it again? What would you do the same</a:t>
            </a:r>
            <a:r>
              <a:rPr lang="en-US" sz="1800" dirty="0" smtClean="0"/>
              <a:t>?</a:t>
            </a:r>
          </a:p>
          <a:p>
            <a:r>
              <a:rPr lang="en-US" sz="1800" dirty="0" smtClean="0"/>
              <a:t>Who </a:t>
            </a:r>
            <a:r>
              <a:rPr lang="en-US" sz="1800" dirty="0"/>
              <a:t>else can benefit from this work?</a:t>
            </a:r>
          </a:p>
          <a:p>
            <a:r>
              <a:rPr lang="en-US" sz="1800" dirty="0" smtClean="0"/>
              <a:t>What </a:t>
            </a:r>
            <a:r>
              <a:rPr lang="en-US" sz="1800" dirty="0"/>
              <a:t>advice would you give to others doing the same thing?</a:t>
            </a:r>
          </a:p>
          <a:p>
            <a:endParaRPr lang="en-US" sz="1800" dirty="0"/>
          </a:p>
        </p:txBody>
      </p:sp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  <p:sp>
        <p:nvSpPr>
          <p:cNvPr id="15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Learning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6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Category xmlns="ad87494e-9fa4-4ff5-9fb0-45265e3e8304">Category A</Category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4E857BC09F644A4C253D93288C71A" ma:contentTypeVersion="2" ma:contentTypeDescription="Create a new document." ma:contentTypeScope="" ma:versionID="b0bed885a506c3bfbc41021aa0f19d9f">
  <xsd:schema xmlns:xsd="http://www.w3.org/2001/XMLSchema" xmlns:xs="http://www.w3.org/2001/XMLSchema" xmlns:p="http://schemas.microsoft.com/office/2006/metadata/properties" xmlns:ns1="http://schemas.microsoft.com/sharepoint/v3" xmlns:ns2="ad87494e-9fa4-4ff5-9fb0-45265e3e8304" targetNamespace="http://schemas.microsoft.com/office/2006/metadata/properties" ma:root="true" ma:fieldsID="0758d5956f83deb315c57e5967ce2bf6" ns1:_="" ns2:_="">
    <xsd:import namespace="http://schemas.microsoft.com/sharepoint/v3"/>
    <xsd:import namespace="ad87494e-9fa4-4ff5-9fb0-45265e3e83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7494e-9fa4-4ff5-9fb0-45265e3e8304" elementFormDefault="qualified">
    <xsd:import namespace="http://schemas.microsoft.com/office/2006/documentManagement/types"/>
    <xsd:import namespace="http://schemas.microsoft.com/office/infopath/2007/PartnerControls"/>
    <xsd:element name="Category" ma:index="10" nillable="true" ma:displayName="Category" ma:default="Category A" ma:format="Dropdown" ma:internalName="Category">
      <xsd:simpleType>
        <xsd:restriction base="dms:Choice">
          <xsd:enumeration value="Category A"/>
          <xsd:enumeration value="Category B"/>
          <xsd:enumeration value="Category C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98E506-1418-40E4-B188-6C8509A1A0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32CAF6-E971-4450-A75C-D9A30BA8B2C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d87494e-9fa4-4ff5-9fb0-45265e3e830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8D3D24-4194-4766-A3E4-6541AE1786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d87494e-9fa4-4ff5-9fb0-45265e3e83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6143</TotalTime>
  <Words>528</Words>
  <Application>Microsoft Office PowerPoint</Application>
  <PresentationFormat>On-screen Show (4:3)</PresentationFormat>
  <Paragraphs>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Taunton and Somerset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name</dc:creator>
  <cp:lastModifiedBy>Andrea Gibbons</cp:lastModifiedBy>
  <cp:revision>485</cp:revision>
  <cp:lastPrinted>2018-12-04T12:23:38Z</cp:lastPrinted>
  <dcterms:created xsi:type="dcterms:W3CDTF">2016-09-12T09:03:45Z</dcterms:created>
  <dcterms:modified xsi:type="dcterms:W3CDTF">2020-08-11T23:59:12Z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0x010100DD24E857BC09F644A4C253D93288C71A</vt:lpwstr>
  </property>
</Properties>
</file>