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AE2573"/>
    <a:srgbClr val="330071"/>
    <a:srgbClr val="00A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 autoAdjust="0"/>
    <p:restoredTop sz="94660"/>
  </p:normalViewPr>
  <p:slideViewPr>
    <p:cSldViewPr snapToGrid="0">
      <p:cViewPr>
        <p:scale>
          <a:sx n="100" d="100"/>
          <a:sy n="100" d="100"/>
        </p:scale>
        <p:origin x="1330" y="-26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20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27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8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56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23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54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4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85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144A1-86F4-4313-B305-6617D35CC67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9AF1-6A14-453A-B752-61A71F566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4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98">
            <a:extLst>
              <a:ext uri="{FF2B5EF4-FFF2-40B4-BE49-F238E27FC236}">
                <a16:creationId xmlns:a16="http://schemas.microsoft.com/office/drawing/2014/main" id="{73ABAF03-3421-C3DA-397E-451E236E5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503" y="6373349"/>
            <a:ext cx="672138" cy="634967"/>
          </a:xfrm>
          <a:prstGeom prst="rect">
            <a:avLst/>
          </a:prstGeom>
        </p:spPr>
      </p:pic>
      <p:pic>
        <p:nvPicPr>
          <p:cNvPr id="1026" name="Picture 2" descr="PDSA Cycle - The W. Edwards Deming Institute">
            <a:extLst>
              <a:ext uri="{FF2B5EF4-FFF2-40B4-BE49-F238E27FC236}">
                <a16:creationId xmlns:a16="http://schemas.microsoft.com/office/drawing/2014/main" id="{471D4CDB-DF8B-7857-1D37-2AA5045CE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98" y="4885846"/>
            <a:ext cx="1334867" cy="133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12E8F6-BA0C-538D-2F63-E49FF523F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579" y="4939380"/>
            <a:ext cx="1481421" cy="10392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FB8B06A-7B05-2419-C2C2-E5FE1138092E}"/>
              </a:ext>
            </a:extLst>
          </p:cNvPr>
          <p:cNvSpPr/>
          <p:nvPr/>
        </p:nvSpPr>
        <p:spPr>
          <a:xfrm>
            <a:off x="0" y="1"/>
            <a:ext cx="5151401" cy="1235112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6" name="Picture 185">
            <a:extLst>
              <a:ext uri="{FF2B5EF4-FFF2-40B4-BE49-F238E27FC236}">
                <a16:creationId xmlns:a16="http://schemas.microsoft.com/office/drawing/2014/main" id="{AED98452-0BEA-4FFD-A52A-625E541C6A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9243" y="2299874"/>
            <a:ext cx="2838158" cy="25913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DE2C1D-F31D-499E-B49E-2BA8A0EB29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732" y="39132"/>
            <a:ext cx="1439474" cy="88871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58BBBD5-0434-4B99-999E-0E931BABA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6261" y="1215431"/>
            <a:ext cx="4928606" cy="957656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Background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National clinical guidelines for stroke recommend providing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as much scheduled therapy as possible to stroke survivors. Currently, stroke survivors are not receiving recommended amounts of active therapy against the target.</a:t>
            </a:r>
          </a:p>
        </p:txBody>
      </p:sp>
      <p:pic>
        <p:nvPicPr>
          <p:cNvPr id="21" name="Picture 20" descr="Shape, rectangle&#10;&#10;Description automatically generated">
            <a:extLst>
              <a:ext uri="{FF2B5EF4-FFF2-40B4-BE49-F238E27FC236}">
                <a16:creationId xmlns:a16="http://schemas.microsoft.com/office/drawing/2014/main" id="{51844EE1-436E-42E8-9051-8DA4942F2F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3" y="1090407"/>
            <a:ext cx="1804356" cy="1347241"/>
          </a:xfrm>
          <a:prstGeom prst="rect">
            <a:avLst/>
          </a:prstGeom>
        </p:spPr>
      </p:pic>
      <p:grpSp>
        <p:nvGrpSpPr>
          <p:cNvPr id="105" name="Google Shape;9786;p62">
            <a:extLst>
              <a:ext uri="{FF2B5EF4-FFF2-40B4-BE49-F238E27FC236}">
                <a16:creationId xmlns:a16="http://schemas.microsoft.com/office/drawing/2014/main" id="{02749E98-565B-40F3-9D57-58AD4B2BE4BA}"/>
              </a:ext>
            </a:extLst>
          </p:cNvPr>
          <p:cNvGrpSpPr>
            <a:grpSpLocks noChangeAspect="1"/>
          </p:cNvGrpSpPr>
          <p:nvPr/>
        </p:nvGrpSpPr>
        <p:grpSpPr>
          <a:xfrm>
            <a:off x="23133" y="971118"/>
            <a:ext cx="1599199" cy="1347242"/>
            <a:chOff x="4364525" y="2949075"/>
            <a:chExt cx="1701275" cy="1283700"/>
          </a:xfrm>
        </p:grpSpPr>
        <p:sp>
          <p:nvSpPr>
            <p:cNvPr id="106" name="Google Shape;9787;p62">
              <a:extLst>
                <a:ext uri="{FF2B5EF4-FFF2-40B4-BE49-F238E27FC236}">
                  <a16:creationId xmlns:a16="http://schemas.microsoft.com/office/drawing/2014/main" id="{3DDB3AD9-2F2F-414C-81D1-6B0567FE441C}"/>
                </a:ext>
              </a:extLst>
            </p:cNvPr>
            <p:cNvSpPr/>
            <p:nvPr/>
          </p:nvSpPr>
          <p:spPr>
            <a:xfrm>
              <a:off x="5271075" y="3189350"/>
              <a:ext cx="185200" cy="288600"/>
            </a:xfrm>
            <a:custGeom>
              <a:avLst/>
              <a:gdLst/>
              <a:ahLst/>
              <a:cxnLst/>
              <a:rect l="l" t="t" r="r" b="b"/>
              <a:pathLst>
                <a:path w="7408" h="11544" extrusionOk="0">
                  <a:moveTo>
                    <a:pt x="6378" y="1"/>
                  </a:moveTo>
                  <a:cubicBezTo>
                    <a:pt x="6163" y="1"/>
                    <a:pt x="5275" y="4717"/>
                    <a:pt x="5055" y="5011"/>
                  </a:cubicBezTo>
                  <a:cubicBezTo>
                    <a:pt x="4129" y="6130"/>
                    <a:pt x="3126" y="7210"/>
                    <a:pt x="2046" y="8175"/>
                  </a:cubicBezTo>
                  <a:cubicBezTo>
                    <a:pt x="1776" y="8329"/>
                    <a:pt x="1351" y="8561"/>
                    <a:pt x="1197" y="8676"/>
                  </a:cubicBezTo>
                  <a:cubicBezTo>
                    <a:pt x="1081" y="8753"/>
                    <a:pt x="541" y="9139"/>
                    <a:pt x="310" y="9294"/>
                  </a:cubicBezTo>
                  <a:cubicBezTo>
                    <a:pt x="202" y="9374"/>
                    <a:pt x="264" y="9474"/>
                    <a:pt x="403" y="9474"/>
                  </a:cubicBezTo>
                  <a:cubicBezTo>
                    <a:pt x="463" y="9474"/>
                    <a:pt x="537" y="9456"/>
                    <a:pt x="618" y="9409"/>
                  </a:cubicBezTo>
                  <a:cubicBezTo>
                    <a:pt x="695" y="9371"/>
                    <a:pt x="1120" y="9216"/>
                    <a:pt x="1235" y="9178"/>
                  </a:cubicBezTo>
                  <a:lnTo>
                    <a:pt x="1235" y="9178"/>
                  </a:lnTo>
                  <a:cubicBezTo>
                    <a:pt x="1197" y="9216"/>
                    <a:pt x="927" y="9602"/>
                    <a:pt x="888" y="9679"/>
                  </a:cubicBezTo>
                  <a:cubicBezTo>
                    <a:pt x="618" y="10065"/>
                    <a:pt x="580" y="10104"/>
                    <a:pt x="502" y="10258"/>
                  </a:cubicBezTo>
                  <a:cubicBezTo>
                    <a:pt x="310" y="10605"/>
                    <a:pt x="1" y="10914"/>
                    <a:pt x="232" y="10952"/>
                  </a:cubicBezTo>
                  <a:cubicBezTo>
                    <a:pt x="348" y="10952"/>
                    <a:pt x="541" y="10721"/>
                    <a:pt x="773" y="10412"/>
                  </a:cubicBezTo>
                  <a:lnTo>
                    <a:pt x="1235" y="10026"/>
                  </a:lnTo>
                  <a:lnTo>
                    <a:pt x="1235" y="10026"/>
                  </a:lnTo>
                  <a:cubicBezTo>
                    <a:pt x="1235" y="10374"/>
                    <a:pt x="695" y="11454"/>
                    <a:pt x="850" y="11531"/>
                  </a:cubicBezTo>
                  <a:cubicBezTo>
                    <a:pt x="870" y="11540"/>
                    <a:pt x="889" y="11544"/>
                    <a:pt x="909" y="11544"/>
                  </a:cubicBezTo>
                  <a:cubicBezTo>
                    <a:pt x="1149" y="11544"/>
                    <a:pt x="1338" y="10901"/>
                    <a:pt x="1660" y="10258"/>
                  </a:cubicBezTo>
                  <a:lnTo>
                    <a:pt x="1660" y="10258"/>
                  </a:lnTo>
                  <a:cubicBezTo>
                    <a:pt x="1660" y="10258"/>
                    <a:pt x="1197" y="11454"/>
                    <a:pt x="1274" y="11492"/>
                  </a:cubicBezTo>
                  <a:cubicBezTo>
                    <a:pt x="1467" y="11492"/>
                    <a:pt x="1891" y="10721"/>
                    <a:pt x="2046" y="10297"/>
                  </a:cubicBezTo>
                  <a:cubicBezTo>
                    <a:pt x="2071" y="10297"/>
                    <a:pt x="2063" y="10314"/>
                    <a:pt x="2066" y="10314"/>
                  </a:cubicBezTo>
                  <a:cubicBezTo>
                    <a:pt x="2067" y="10314"/>
                    <a:pt x="2071" y="10309"/>
                    <a:pt x="2084" y="10297"/>
                  </a:cubicBezTo>
                  <a:lnTo>
                    <a:pt x="2084" y="10297"/>
                  </a:lnTo>
                  <a:cubicBezTo>
                    <a:pt x="1891" y="10798"/>
                    <a:pt x="1621" y="11261"/>
                    <a:pt x="1737" y="11261"/>
                  </a:cubicBezTo>
                  <a:cubicBezTo>
                    <a:pt x="2046" y="11068"/>
                    <a:pt x="2316" y="10759"/>
                    <a:pt x="2431" y="10374"/>
                  </a:cubicBezTo>
                  <a:cubicBezTo>
                    <a:pt x="2740" y="10026"/>
                    <a:pt x="3010" y="9641"/>
                    <a:pt x="3164" y="9178"/>
                  </a:cubicBezTo>
                  <a:cubicBezTo>
                    <a:pt x="3203" y="9062"/>
                    <a:pt x="3203" y="8946"/>
                    <a:pt x="3241" y="8831"/>
                  </a:cubicBezTo>
                  <a:cubicBezTo>
                    <a:pt x="3782" y="8020"/>
                    <a:pt x="6289" y="7017"/>
                    <a:pt x="6713" y="6285"/>
                  </a:cubicBezTo>
                  <a:cubicBezTo>
                    <a:pt x="6829" y="6053"/>
                    <a:pt x="7408" y="5513"/>
                    <a:pt x="7408" y="4819"/>
                  </a:cubicBezTo>
                  <a:cubicBezTo>
                    <a:pt x="7408" y="3044"/>
                    <a:pt x="6520" y="382"/>
                    <a:pt x="6405" y="35"/>
                  </a:cubicBezTo>
                  <a:cubicBezTo>
                    <a:pt x="6398" y="12"/>
                    <a:pt x="6389" y="1"/>
                    <a:pt x="6378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9788;p62">
              <a:extLst>
                <a:ext uri="{FF2B5EF4-FFF2-40B4-BE49-F238E27FC236}">
                  <a16:creationId xmlns:a16="http://schemas.microsoft.com/office/drawing/2014/main" id="{05AD7CDD-78B7-403E-B60C-9FEDA8CD2AFC}"/>
                </a:ext>
              </a:extLst>
            </p:cNvPr>
            <p:cNvSpPr/>
            <p:nvPr/>
          </p:nvSpPr>
          <p:spPr>
            <a:xfrm>
              <a:off x="4524625" y="4085200"/>
              <a:ext cx="167825" cy="62425"/>
            </a:xfrm>
            <a:custGeom>
              <a:avLst/>
              <a:gdLst/>
              <a:ahLst/>
              <a:cxnLst/>
              <a:rect l="l" t="t" r="r" b="b"/>
              <a:pathLst>
                <a:path w="6713" h="2497" extrusionOk="0">
                  <a:moveTo>
                    <a:pt x="425" y="0"/>
                  </a:moveTo>
                  <a:cubicBezTo>
                    <a:pt x="425" y="0"/>
                    <a:pt x="0" y="1003"/>
                    <a:pt x="232" y="1235"/>
                  </a:cubicBezTo>
                  <a:cubicBezTo>
                    <a:pt x="317" y="1320"/>
                    <a:pt x="650" y="1343"/>
                    <a:pt x="1095" y="1343"/>
                  </a:cubicBezTo>
                  <a:cubicBezTo>
                    <a:pt x="1580" y="1343"/>
                    <a:pt x="2199" y="1316"/>
                    <a:pt x="2774" y="1316"/>
                  </a:cubicBezTo>
                  <a:cubicBezTo>
                    <a:pt x="3095" y="1316"/>
                    <a:pt x="3403" y="1324"/>
                    <a:pt x="3665" y="1351"/>
                  </a:cubicBezTo>
                  <a:cubicBezTo>
                    <a:pt x="4475" y="1428"/>
                    <a:pt x="5247" y="1736"/>
                    <a:pt x="5864" y="2277"/>
                  </a:cubicBezTo>
                  <a:cubicBezTo>
                    <a:pt x="6031" y="2372"/>
                    <a:pt x="6183" y="2496"/>
                    <a:pt x="6320" y="2496"/>
                  </a:cubicBezTo>
                  <a:cubicBezTo>
                    <a:pt x="6405" y="2496"/>
                    <a:pt x="6485" y="2448"/>
                    <a:pt x="6559" y="2315"/>
                  </a:cubicBezTo>
                  <a:cubicBezTo>
                    <a:pt x="6713" y="1929"/>
                    <a:pt x="4823" y="965"/>
                    <a:pt x="4167" y="733"/>
                  </a:cubicBezTo>
                  <a:cubicBezTo>
                    <a:pt x="2932" y="386"/>
                    <a:pt x="1698" y="155"/>
                    <a:pt x="425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9789;p62">
              <a:extLst>
                <a:ext uri="{FF2B5EF4-FFF2-40B4-BE49-F238E27FC236}">
                  <a16:creationId xmlns:a16="http://schemas.microsoft.com/office/drawing/2014/main" id="{81FB99EE-F5B6-484C-86FF-C1469F53D996}"/>
                </a:ext>
              </a:extLst>
            </p:cNvPr>
            <p:cNvSpPr/>
            <p:nvPr/>
          </p:nvSpPr>
          <p:spPr>
            <a:xfrm>
              <a:off x="4533300" y="4085200"/>
              <a:ext cx="159150" cy="59825"/>
            </a:xfrm>
            <a:custGeom>
              <a:avLst/>
              <a:gdLst/>
              <a:ahLst/>
              <a:cxnLst/>
              <a:rect l="l" t="t" r="r" b="b"/>
              <a:pathLst>
                <a:path w="6366" h="2393" extrusionOk="0">
                  <a:moveTo>
                    <a:pt x="464" y="0"/>
                  </a:moveTo>
                  <a:cubicBezTo>
                    <a:pt x="464" y="0"/>
                    <a:pt x="811" y="271"/>
                    <a:pt x="1" y="425"/>
                  </a:cubicBezTo>
                  <a:cubicBezTo>
                    <a:pt x="1081" y="618"/>
                    <a:pt x="3473" y="849"/>
                    <a:pt x="3974" y="1042"/>
                  </a:cubicBezTo>
                  <a:cubicBezTo>
                    <a:pt x="4746" y="1389"/>
                    <a:pt x="5479" y="1852"/>
                    <a:pt x="6096" y="2392"/>
                  </a:cubicBezTo>
                  <a:cubicBezTo>
                    <a:pt x="6134" y="2354"/>
                    <a:pt x="6134" y="2315"/>
                    <a:pt x="6173" y="2277"/>
                  </a:cubicBezTo>
                  <a:cubicBezTo>
                    <a:pt x="6366" y="1929"/>
                    <a:pt x="4437" y="926"/>
                    <a:pt x="3820" y="695"/>
                  </a:cubicBezTo>
                  <a:cubicBezTo>
                    <a:pt x="2701" y="386"/>
                    <a:pt x="1621" y="155"/>
                    <a:pt x="464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9790;p62">
              <a:extLst>
                <a:ext uri="{FF2B5EF4-FFF2-40B4-BE49-F238E27FC236}">
                  <a16:creationId xmlns:a16="http://schemas.microsoft.com/office/drawing/2014/main" id="{BBFEABC3-45C4-4DC9-B3CA-204C1A0FE03C}"/>
                </a:ext>
              </a:extLst>
            </p:cNvPr>
            <p:cNvSpPr/>
            <p:nvPr/>
          </p:nvSpPr>
          <p:spPr>
            <a:xfrm>
              <a:off x="4512075" y="3822875"/>
              <a:ext cx="34750" cy="295150"/>
            </a:xfrm>
            <a:custGeom>
              <a:avLst/>
              <a:gdLst/>
              <a:ahLst/>
              <a:cxnLst/>
              <a:rect l="l" t="t" r="r" b="b"/>
              <a:pathLst>
                <a:path w="1390" h="11806" extrusionOk="0">
                  <a:moveTo>
                    <a:pt x="695" y="1"/>
                  </a:moveTo>
                  <a:cubicBezTo>
                    <a:pt x="271" y="39"/>
                    <a:pt x="1" y="386"/>
                    <a:pt x="40" y="811"/>
                  </a:cubicBezTo>
                  <a:lnTo>
                    <a:pt x="40" y="10995"/>
                  </a:lnTo>
                  <a:cubicBezTo>
                    <a:pt x="1" y="11381"/>
                    <a:pt x="271" y="11728"/>
                    <a:pt x="695" y="11805"/>
                  </a:cubicBezTo>
                  <a:cubicBezTo>
                    <a:pt x="1081" y="11728"/>
                    <a:pt x="1390" y="11381"/>
                    <a:pt x="1351" y="10995"/>
                  </a:cubicBezTo>
                  <a:lnTo>
                    <a:pt x="1351" y="811"/>
                  </a:lnTo>
                  <a:cubicBezTo>
                    <a:pt x="1390" y="386"/>
                    <a:pt x="1081" y="39"/>
                    <a:pt x="695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9791;p62">
              <a:extLst>
                <a:ext uri="{FF2B5EF4-FFF2-40B4-BE49-F238E27FC236}">
                  <a16:creationId xmlns:a16="http://schemas.microsoft.com/office/drawing/2014/main" id="{07D37822-D18D-4E7F-AF8D-38E5CB82922F}"/>
                </a:ext>
              </a:extLst>
            </p:cNvPr>
            <p:cNvSpPr/>
            <p:nvPr/>
          </p:nvSpPr>
          <p:spPr>
            <a:xfrm>
              <a:off x="4532350" y="3822875"/>
              <a:ext cx="13525" cy="294175"/>
            </a:xfrm>
            <a:custGeom>
              <a:avLst/>
              <a:gdLst/>
              <a:ahLst/>
              <a:cxnLst/>
              <a:rect l="l" t="t" r="r" b="b"/>
              <a:pathLst>
                <a:path w="541" h="11767" extrusionOk="0">
                  <a:moveTo>
                    <a:pt x="0" y="1"/>
                  </a:moveTo>
                  <a:lnTo>
                    <a:pt x="0" y="11767"/>
                  </a:lnTo>
                  <a:cubicBezTo>
                    <a:pt x="347" y="11651"/>
                    <a:pt x="540" y="11304"/>
                    <a:pt x="540" y="10956"/>
                  </a:cubicBezTo>
                  <a:lnTo>
                    <a:pt x="540" y="772"/>
                  </a:lnTo>
                  <a:cubicBezTo>
                    <a:pt x="540" y="425"/>
                    <a:pt x="347" y="78"/>
                    <a:pt x="0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9792;p62">
              <a:extLst>
                <a:ext uri="{FF2B5EF4-FFF2-40B4-BE49-F238E27FC236}">
                  <a16:creationId xmlns:a16="http://schemas.microsoft.com/office/drawing/2014/main" id="{9002109C-7D15-4C77-8A9B-9173A251918E}"/>
                </a:ext>
              </a:extLst>
            </p:cNvPr>
            <p:cNvSpPr/>
            <p:nvPr/>
          </p:nvSpPr>
          <p:spPr>
            <a:xfrm>
              <a:off x="4364525" y="4085200"/>
              <a:ext cx="167850" cy="63375"/>
            </a:xfrm>
            <a:custGeom>
              <a:avLst/>
              <a:gdLst/>
              <a:ahLst/>
              <a:cxnLst/>
              <a:rect l="l" t="t" r="r" b="b"/>
              <a:pathLst>
                <a:path w="6714" h="2535" extrusionOk="0">
                  <a:moveTo>
                    <a:pt x="6289" y="0"/>
                  </a:moveTo>
                  <a:cubicBezTo>
                    <a:pt x="5016" y="155"/>
                    <a:pt x="3781" y="425"/>
                    <a:pt x="2547" y="772"/>
                  </a:cubicBezTo>
                  <a:cubicBezTo>
                    <a:pt x="1891" y="1003"/>
                    <a:pt x="1" y="2006"/>
                    <a:pt x="155" y="2354"/>
                  </a:cubicBezTo>
                  <a:cubicBezTo>
                    <a:pt x="229" y="2487"/>
                    <a:pt x="309" y="2535"/>
                    <a:pt x="392" y="2535"/>
                  </a:cubicBezTo>
                  <a:cubicBezTo>
                    <a:pt x="525" y="2535"/>
                    <a:pt x="668" y="2410"/>
                    <a:pt x="811" y="2315"/>
                  </a:cubicBezTo>
                  <a:cubicBezTo>
                    <a:pt x="1467" y="1775"/>
                    <a:pt x="2238" y="1466"/>
                    <a:pt x="3048" y="1389"/>
                  </a:cubicBezTo>
                  <a:cubicBezTo>
                    <a:pt x="3310" y="1363"/>
                    <a:pt x="3618" y="1355"/>
                    <a:pt x="3940" y="1355"/>
                  </a:cubicBezTo>
                  <a:cubicBezTo>
                    <a:pt x="4514" y="1355"/>
                    <a:pt x="5133" y="1381"/>
                    <a:pt x="5619" y="1381"/>
                  </a:cubicBezTo>
                  <a:cubicBezTo>
                    <a:pt x="6063" y="1381"/>
                    <a:pt x="6396" y="1359"/>
                    <a:pt x="6482" y="1274"/>
                  </a:cubicBezTo>
                  <a:cubicBezTo>
                    <a:pt x="6713" y="1042"/>
                    <a:pt x="6289" y="0"/>
                    <a:pt x="6289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9793;p62">
              <a:extLst>
                <a:ext uri="{FF2B5EF4-FFF2-40B4-BE49-F238E27FC236}">
                  <a16:creationId xmlns:a16="http://schemas.microsoft.com/office/drawing/2014/main" id="{B4DAB9E0-6A15-4BE3-AD1F-772841887BE4}"/>
                </a:ext>
              </a:extLst>
            </p:cNvPr>
            <p:cNvSpPr/>
            <p:nvPr/>
          </p:nvSpPr>
          <p:spPr>
            <a:xfrm>
              <a:off x="4364525" y="4086175"/>
              <a:ext cx="159150" cy="59800"/>
            </a:xfrm>
            <a:custGeom>
              <a:avLst/>
              <a:gdLst/>
              <a:ahLst/>
              <a:cxnLst/>
              <a:rect l="l" t="t" r="r" b="b"/>
              <a:pathLst>
                <a:path w="6366" h="2392" extrusionOk="0">
                  <a:moveTo>
                    <a:pt x="5864" y="0"/>
                  </a:moveTo>
                  <a:lnTo>
                    <a:pt x="5864" y="0"/>
                  </a:lnTo>
                  <a:cubicBezTo>
                    <a:pt x="4746" y="154"/>
                    <a:pt x="3627" y="386"/>
                    <a:pt x="2547" y="733"/>
                  </a:cubicBezTo>
                  <a:cubicBezTo>
                    <a:pt x="1891" y="964"/>
                    <a:pt x="1" y="1929"/>
                    <a:pt x="194" y="2276"/>
                  </a:cubicBezTo>
                  <a:cubicBezTo>
                    <a:pt x="194" y="2315"/>
                    <a:pt x="232" y="2353"/>
                    <a:pt x="271" y="2392"/>
                  </a:cubicBezTo>
                  <a:cubicBezTo>
                    <a:pt x="888" y="1852"/>
                    <a:pt x="1582" y="1389"/>
                    <a:pt x="2354" y="1042"/>
                  </a:cubicBezTo>
                  <a:cubicBezTo>
                    <a:pt x="2894" y="849"/>
                    <a:pt x="5286" y="617"/>
                    <a:pt x="6366" y="463"/>
                  </a:cubicBezTo>
                  <a:cubicBezTo>
                    <a:pt x="5556" y="270"/>
                    <a:pt x="5864" y="0"/>
                    <a:pt x="5864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9794;p62">
              <a:extLst>
                <a:ext uri="{FF2B5EF4-FFF2-40B4-BE49-F238E27FC236}">
                  <a16:creationId xmlns:a16="http://schemas.microsoft.com/office/drawing/2014/main" id="{1707A375-6874-4E98-BF85-08A47324D25D}"/>
                </a:ext>
              </a:extLst>
            </p:cNvPr>
            <p:cNvSpPr/>
            <p:nvPr/>
          </p:nvSpPr>
          <p:spPr>
            <a:xfrm>
              <a:off x="4518850" y="4096775"/>
              <a:ext cx="30875" cy="93275"/>
            </a:xfrm>
            <a:custGeom>
              <a:avLst/>
              <a:gdLst/>
              <a:ahLst/>
              <a:cxnLst/>
              <a:rect l="l" t="t" r="r" b="b"/>
              <a:pathLst>
                <a:path w="1235" h="3731" extrusionOk="0">
                  <a:moveTo>
                    <a:pt x="1080" y="0"/>
                  </a:moveTo>
                  <a:cubicBezTo>
                    <a:pt x="917" y="102"/>
                    <a:pt x="733" y="150"/>
                    <a:pt x="550" y="150"/>
                  </a:cubicBezTo>
                  <a:cubicBezTo>
                    <a:pt x="386" y="150"/>
                    <a:pt x="223" y="112"/>
                    <a:pt x="77" y="39"/>
                  </a:cubicBezTo>
                  <a:cubicBezTo>
                    <a:pt x="77" y="39"/>
                    <a:pt x="0" y="1351"/>
                    <a:pt x="77" y="1736"/>
                  </a:cubicBezTo>
                  <a:cubicBezTo>
                    <a:pt x="154" y="2354"/>
                    <a:pt x="309" y="2932"/>
                    <a:pt x="463" y="3549"/>
                  </a:cubicBezTo>
                  <a:cubicBezTo>
                    <a:pt x="511" y="3670"/>
                    <a:pt x="620" y="3730"/>
                    <a:pt x="732" y="3730"/>
                  </a:cubicBezTo>
                  <a:cubicBezTo>
                    <a:pt x="799" y="3730"/>
                    <a:pt x="868" y="3709"/>
                    <a:pt x="926" y="3665"/>
                  </a:cubicBezTo>
                  <a:cubicBezTo>
                    <a:pt x="1080" y="3087"/>
                    <a:pt x="1196" y="2508"/>
                    <a:pt x="1234" y="1929"/>
                  </a:cubicBezTo>
                  <a:cubicBezTo>
                    <a:pt x="1234" y="1273"/>
                    <a:pt x="1196" y="656"/>
                    <a:pt x="1080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9795;p62">
              <a:extLst>
                <a:ext uri="{FF2B5EF4-FFF2-40B4-BE49-F238E27FC236}">
                  <a16:creationId xmlns:a16="http://schemas.microsoft.com/office/drawing/2014/main" id="{C3D19084-602B-4781-9221-00B5C614A485}"/>
                </a:ext>
              </a:extLst>
            </p:cNvPr>
            <p:cNvSpPr/>
            <p:nvPr/>
          </p:nvSpPr>
          <p:spPr>
            <a:xfrm>
              <a:off x="4533300" y="4099675"/>
              <a:ext cx="15450" cy="89075"/>
            </a:xfrm>
            <a:custGeom>
              <a:avLst/>
              <a:gdLst/>
              <a:ahLst/>
              <a:cxnLst/>
              <a:rect l="l" t="t" r="r" b="b"/>
              <a:pathLst>
                <a:path w="618" h="3563" extrusionOk="0">
                  <a:moveTo>
                    <a:pt x="464" y="0"/>
                  </a:moveTo>
                  <a:cubicBezTo>
                    <a:pt x="351" y="57"/>
                    <a:pt x="238" y="92"/>
                    <a:pt x="125" y="92"/>
                  </a:cubicBezTo>
                  <a:cubicBezTo>
                    <a:pt x="83" y="92"/>
                    <a:pt x="42" y="88"/>
                    <a:pt x="1" y="77"/>
                  </a:cubicBezTo>
                  <a:lnTo>
                    <a:pt x="1" y="77"/>
                  </a:lnTo>
                  <a:cubicBezTo>
                    <a:pt x="1" y="77"/>
                    <a:pt x="194" y="1505"/>
                    <a:pt x="194" y="1775"/>
                  </a:cubicBezTo>
                  <a:cubicBezTo>
                    <a:pt x="194" y="2662"/>
                    <a:pt x="78" y="3356"/>
                    <a:pt x="232" y="3549"/>
                  </a:cubicBezTo>
                  <a:cubicBezTo>
                    <a:pt x="239" y="3558"/>
                    <a:pt x="247" y="3563"/>
                    <a:pt x="254" y="3563"/>
                  </a:cubicBezTo>
                  <a:cubicBezTo>
                    <a:pt x="404" y="3563"/>
                    <a:pt x="581" y="1802"/>
                    <a:pt x="618" y="1582"/>
                  </a:cubicBezTo>
                  <a:cubicBezTo>
                    <a:pt x="618" y="1042"/>
                    <a:pt x="541" y="502"/>
                    <a:pt x="464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9796;p62">
              <a:extLst>
                <a:ext uri="{FF2B5EF4-FFF2-40B4-BE49-F238E27FC236}">
                  <a16:creationId xmlns:a16="http://schemas.microsoft.com/office/drawing/2014/main" id="{305EA02F-F9DC-4210-B88C-0BB96AF46198}"/>
                </a:ext>
              </a:extLst>
            </p:cNvPr>
            <p:cNvSpPr/>
            <p:nvPr/>
          </p:nvSpPr>
          <p:spPr>
            <a:xfrm>
              <a:off x="4383825" y="3811200"/>
              <a:ext cx="301875" cy="67625"/>
            </a:xfrm>
            <a:custGeom>
              <a:avLst/>
              <a:gdLst/>
              <a:ahLst/>
              <a:cxnLst/>
              <a:rect l="l" t="t" r="r" b="b"/>
              <a:pathLst>
                <a:path w="12075" h="2705" extrusionOk="0">
                  <a:moveTo>
                    <a:pt x="7517" y="0"/>
                  </a:moveTo>
                  <a:cubicBezTo>
                    <a:pt x="4651" y="0"/>
                    <a:pt x="1222" y="92"/>
                    <a:pt x="733" y="159"/>
                  </a:cubicBezTo>
                  <a:cubicBezTo>
                    <a:pt x="0" y="275"/>
                    <a:pt x="0" y="1239"/>
                    <a:pt x="39" y="1702"/>
                  </a:cubicBezTo>
                  <a:lnTo>
                    <a:pt x="39" y="1741"/>
                  </a:lnTo>
                  <a:cubicBezTo>
                    <a:pt x="116" y="2088"/>
                    <a:pt x="1620" y="2705"/>
                    <a:pt x="5941" y="2705"/>
                  </a:cubicBezTo>
                  <a:cubicBezTo>
                    <a:pt x="9182" y="2705"/>
                    <a:pt x="11650" y="2281"/>
                    <a:pt x="11805" y="1741"/>
                  </a:cubicBezTo>
                  <a:cubicBezTo>
                    <a:pt x="12075" y="1316"/>
                    <a:pt x="11728" y="506"/>
                    <a:pt x="11535" y="197"/>
                  </a:cubicBezTo>
                  <a:cubicBezTo>
                    <a:pt x="11437" y="50"/>
                    <a:pt x="9630" y="0"/>
                    <a:pt x="7517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9797;p62">
              <a:extLst>
                <a:ext uri="{FF2B5EF4-FFF2-40B4-BE49-F238E27FC236}">
                  <a16:creationId xmlns:a16="http://schemas.microsoft.com/office/drawing/2014/main" id="{A43717CF-443A-4B0E-893D-D95825D82528}"/>
                </a:ext>
              </a:extLst>
            </p:cNvPr>
            <p:cNvSpPr/>
            <p:nvPr/>
          </p:nvSpPr>
          <p:spPr>
            <a:xfrm>
              <a:off x="4396350" y="3797800"/>
              <a:ext cx="270075" cy="43425"/>
            </a:xfrm>
            <a:custGeom>
              <a:avLst/>
              <a:gdLst/>
              <a:ahLst/>
              <a:cxnLst/>
              <a:rect l="l" t="t" r="r" b="b"/>
              <a:pathLst>
                <a:path w="10803" h="1737" extrusionOk="0">
                  <a:moveTo>
                    <a:pt x="5402" y="1"/>
                  </a:moveTo>
                  <a:cubicBezTo>
                    <a:pt x="2393" y="1"/>
                    <a:pt x="1" y="386"/>
                    <a:pt x="1" y="888"/>
                  </a:cubicBezTo>
                  <a:cubicBezTo>
                    <a:pt x="1" y="1351"/>
                    <a:pt x="2393" y="1736"/>
                    <a:pt x="5402" y="1736"/>
                  </a:cubicBezTo>
                  <a:cubicBezTo>
                    <a:pt x="8372" y="1736"/>
                    <a:pt x="10802" y="1351"/>
                    <a:pt x="10802" y="888"/>
                  </a:cubicBezTo>
                  <a:cubicBezTo>
                    <a:pt x="10802" y="386"/>
                    <a:pt x="8372" y="1"/>
                    <a:pt x="5402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9798;p62">
              <a:extLst>
                <a:ext uri="{FF2B5EF4-FFF2-40B4-BE49-F238E27FC236}">
                  <a16:creationId xmlns:a16="http://schemas.microsoft.com/office/drawing/2014/main" id="{7E9A8F75-8E99-456F-AB65-55FE45DEED01}"/>
                </a:ext>
              </a:extLst>
            </p:cNvPr>
            <p:cNvSpPr/>
            <p:nvPr/>
          </p:nvSpPr>
          <p:spPr>
            <a:xfrm>
              <a:off x="4637450" y="3529275"/>
              <a:ext cx="191000" cy="162575"/>
            </a:xfrm>
            <a:custGeom>
              <a:avLst/>
              <a:gdLst/>
              <a:ahLst/>
              <a:cxnLst/>
              <a:rect l="l" t="t" r="r" b="b"/>
              <a:pathLst>
                <a:path w="7640" h="6503" extrusionOk="0">
                  <a:moveTo>
                    <a:pt x="1929" y="1"/>
                  </a:moveTo>
                  <a:cubicBezTo>
                    <a:pt x="1647" y="1"/>
                    <a:pt x="301" y="1434"/>
                    <a:pt x="155" y="1907"/>
                  </a:cubicBezTo>
                  <a:cubicBezTo>
                    <a:pt x="1" y="2409"/>
                    <a:pt x="1660" y="5379"/>
                    <a:pt x="1930" y="5534"/>
                  </a:cubicBezTo>
                  <a:cubicBezTo>
                    <a:pt x="2152" y="5645"/>
                    <a:pt x="6215" y="6503"/>
                    <a:pt x="6914" y="6503"/>
                  </a:cubicBezTo>
                  <a:cubicBezTo>
                    <a:pt x="6943" y="6503"/>
                    <a:pt x="6966" y="6501"/>
                    <a:pt x="6983" y="6498"/>
                  </a:cubicBezTo>
                  <a:cubicBezTo>
                    <a:pt x="6983" y="6498"/>
                    <a:pt x="7639" y="5611"/>
                    <a:pt x="7446" y="5456"/>
                  </a:cubicBezTo>
                  <a:cubicBezTo>
                    <a:pt x="6250" y="4762"/>
                    <a:pt x="5016" y="4183"/>
                    <a:pt x="3704" y="3682"/>
                  </a:cubicBezTo>
                  <a:cubicBezTo>
                    <a:pt x="3357" y="3643"/>
                    <a:pt x="2123" y="210"/>
                    <a:pt x="1968" y="17"/>
                  </a:cubicBezTo>
                  <a:cubicBezTo>
                    <a:pt x="1960" y="6"/>
                    <a:pt x="1946" y="1"/>
                    <a:pt x="1929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9799;p62">
              <a:extLst>
                <a:ext uri="{FF2B5EF4-FFF2-40B4-BE49-F238E27FC236}">
                  <a16:creationId xmlns:a16="http://schemas.microsoft.com/office/drawing/2014/main" id="{1F3294A7-58E2-4F0B-B7A9-34AFC2808358}"/>
                </a:ext>
              </a:extLst>
            </p:cNvPr>
            <p:cNvSpPr/>
            <p:nvPr/>
          </p:nvSpPr>
          <p:spPr>
            <a:xfrm>
              <a:off x="4625900" y="3475975"/>
              <a:ext cx="88750" cy="147300"/>
            </a:xfrm>
            <a:custGeom>
              <a:avLst/>
              <a:gdLst/>
              <a:ahLst/>
              <a:cxnLst/>
              <a:rect l="l" t="t" r="r" b="b"/>
              <a:pathLst>
                <a:path w="3550" h="5892" extrusionOk="0">
                  <a:moveTo>
                    <a:pt x="874" y="0"/>
                  </a:moveTo>
                  <a:cubicBezTo>
                    <a:pt x="135" y="0"/>
                    <a:pt x="106" y="1780"/>
                    <a:pt x="77" y="2496"/>
                  </a:cubicBezTo>
                  <a:cubicBezTo>
                    <a:pt x="1" y="3415"/>
                    <a:pt x="836" y="5892"/>
                    <a:pt x="962" y="5892"/>
                  </a:cubicBezTo>
                  <a:cubicBezTo>
                    <a:pt x="963" y="5892"/>
                    <a:pt x="964" y="5891"/>
                    <a:pt x="964" y="5891"/>
                  </a:cubicBezTo>
                  <a:cubicBezTo>
                    <a:pt x="1080" y="5891"/>
                    <a:pt x="3549" y="3885"/>
                    <a:pt x="3549" y="3885"/>
                  </a:cubicBezTo>
                  <a:cubicBezTo>
                    <a:pt x="3549" y="3885"/>
                    <a:pt x="2199" y="1069"/>
                    <a:pt x="1929" y="760"/>
                  </a:cubicBezTo>
                  <a:cubicBezTo>
                    <a:pt x="1472" y="214"/>
                    <a:pt x="1130" y="0"/>
                    <a:pt x="874" y="0"/>
                  </a:cubicBezTo>
                  <a:close/>
                </a:path>
              </a:pathLst>
            </a:custGeom>
            <a:solidFill>
              <a:srgbClr val="029B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9800;p62">
              <a:extLst>
                <a:ext uri="{FF2B5EF4-FFF2-40B4-BE49-F238E27FC236}">
                  <a16:creationId xmlns:a16="http://schemas.microsoft.com/office/drawing/2014/main" id="{272DAA99-DB7C-4C93-A4EF-177D4D234952}"/>
                </a:ext>
              </a:extLst>
            </p:cNvPr>
            <p:cNvSpPr/>
            <p:nvPr/>
          </p:nvSpPr>
          <p:spPr>
            <a:xfrm>
              <a:off x="4608525" y="3863275"/>
              <a:ext cx="151225" cy="291450"/>
            </a:xfrm>
            <a:custGeom>
              <a:avLst/>
              <a:gdLst/>
              <a:ahLst/>
              <a:cxnLst/>
              <a:rect l="l" t="t" r="r" b="b"/>
              <a:pathLst>
                <a:path w="6049" h="11658" extrusionOk="0">
                  <a:moveTo>
                    <a:pt x="4573" y="1"/>
                  </a:moveTo>
                  <a:cubicBezTo>
                    <a:pt x="4243" y="1"/>
                    <a:pt x="3894" y="128"/>
                    <a:pt x="3588" y="468"/>
                  </a:cubicBezTo>
                  <a:cubicBezTo>
                    <a:pt x="1930" y="2397"/>
                    <a:pt x="1582" y="5830"/>
                    <a:pt x="888" y="7180"/>
                  </a:cubicBezTo>
                  <a:cubicBezTo>
                    <a:pt x="425" y="8067"/>
                    <a:pt x="116" y="8029"/>
                    <a:pt x="39" y="8762"/>
                  </a:cubicBezTo>
                  <a:cubicBezTo>
                    <a:pt x="1" y="9225"/>
                    <a:pt x="695" y="9958"/>
                    <a:pt x="1081" y="10575"/>
                  </a:cubicBezTo>
                  <a:cubicBezTo>
                    <a:pt x="1636" y="11430"/>
                    <a:pt x="2014" y="11657"/>
                    <a:pt x="2385" y="11657"/>
                  </a:cubicBezTo>
                  <a:cubicBezTo>
                    <a:pt x="2684" y="11657"/>
                    <a:pt x="2978" y="11510"/>
                    <a:pt x="3357" y="11424"/>
                  </a:cubicBezTo>
                  <a:cubicBezTo>
                    <a:pt x="2470" y="10382"/>
                    <a:pt x="1852" y="9610"/>
                    <a:pt x="2084" y="7990"/>
                  </a:cubicBezTo>
                  <a:cubicBezTo>
                    <a:pt x="2200" y="7489"/>
                    <a:pt x="5247" y="1394"/>
                    <a:pt x="5749" y="1008"/>
                  </a:cubicBezTo>
                  <a:cubicBezTo>
                    <a:pt x="6048" y="735"/>
                    <a:pt x="5367" y="1"/>
                    <a:pt x="4573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9801;p62">
              <a:extLst>
                <a:ext uri="{FF2B5EF4-FFF2-40B4-BE49-F238E27FC236}">
                  <a16:creationId xmlns:a16="http://schemas.microsoft.com/office/drawing/2014/main" id="{6F76F59D-E1A3-43C5-97F2-7F92AFCF2F66}"/>
                </a:ext>
              </a:extLst>
            </p:cNvPr>
            <p:cNvSpPr/>
            <p:nvPr/>
          </p:nvSpPr>
          <p:spPr>
            <a:xfrm>
              <a:off x="4601775" y="4059150"/>
              <a:ext cx="109725" cy="104475"/>
            </a:xfrm>
            <a:custGeom>
              <a:avLst/>
              <a:gdLst/>
              <a:ahLst/>
              <a:cxnLst/>
              <a:rect l="l" t="t" r="r" b="b"/>
              <a:pathLst>
                <a:path w="4389" h="4179" extrusionOk="0">
                  <a:moveTo>
                    <a:pt x="772" y="1"/>
                  </a:moveTo>
                  <a:cubicBezTo>
                    <a:pt x="772" y="1"/>
                    <a:pt x="1" y="502"/>
                    <a:pt x="39" y="850"/>
                  </a:cubicBezTo>
                  <a:cubicBezTo>
                    <a:pt x="78" y="1197"/>
                    <a:pt x="116" y="1390"/>
                    <a:pt x="849" y="2161"/>
                  </a:cubicBezTo>
                  <a:cubicBezTo>
                    <a:pt x="1235" y="2624"/>
                    <a:pt x="1659" y="4167"/>
                    <a:pt x="2547" y="4167"/>
                  </a:cubicBezTo>
                  <a:cubicBezTo>
                    <a:pt x="2714" y="4174"/>
                    <a:pt x="2886" y="4179"/>
                    <a:pt x="3053" y="4179"/>
                  </a:cubicBezTo>
                  <a:cubicBezTo>
                    <a:pt x="3773" y="4179"/>
                    <a:pt x="4388" y="4095"/>
                    <a:pt x="4013" y="3781"/>
                  </a:cubicBezTo>
                  <a:cubicBezTo>
                    <a:pt x="3743" y="3589"/>
                    <a:pt x="3511" y="3357"/>
                    <a:pt x="3318" y="3126"/>
                  </a:cubicBezTo>
                  <a:cubicBezTo>
                    <a:pt x="3310" y="3127"/>
                    <a:pt x="3302" y="3127"/>
                    <a:pt x="3293" y="3127"/>
                  </a:cubicBezTo>
                  <a:cubicBezTo>
                    <a:pt x="2912" y="3127"/>
                    <a:pt x="1651" y="2324"/>
                    <a:pt x="1274" y="1042"/>
                  </a:cubicBezTo>
                  <a:cubicBezTo>
                    <a:pt x="1158" y="657"/>
                    <a:pt x="965" y="310"/>
                    <a:pt x="772" y="1"/>
                  </a:cubicBezTo>
                  <a:close/>
                </a:path>
              </a:pathLst>
            </a:custGeom>
            <a:solidFill>
              <a:srgbClr val="3839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9802;p62">
              <a:extLst>
                <a:ext uri="{FF2B5EF4-FFF2-40B4-BE49-F238E27FC236}">
                  <a16:creationId xmlns:a16="http://schemas.microsoft.com/office/drawing/2014/main" id="{663E8798-419A-4947-97CC-16622FE2CA62}"/>
                </a:ext>
              </a:extLst>
            </p:cNvPr>
            <p:cNvSpPr/>
            <p:nvPr/>
          </p:nvSpPr>
          <p:spPr>
            <a:xfrm>
              <a:off x="4625900" y="3746675"/>
              <a:ext cx="198675" cy="304800"/>
            </a:xfrm>
            <a:custGeom>
              <a:avLst/>
              <a:gdLst/>
              <a:ahLst/>
              <a:cxnLst/>
              <a:rect l="l" t="t" r="r" b="b"/>
              <a:pathLst>
                <a:path w="7947" h="12192" extrusionOk="0">
                  <a:moveTo>
                    <a:pt x="540" y="1"/>
                  </a:moveTo>
                  <a:lnTo>
                    <a:pt x="386" y="348"/>
                  </a:lnTo>
                  <a:cubicBezTo>
                    <a:pt x="386" y="348"/>
                    <a:pt x="4051" y="3319"/>
                    <a:pt x="2855" y="4283"/>
                  </a:cubicBezTo>
                  <a:cubicBezTo>
                    <a:pt x="1157" y="5633"/>
                    <a:pt x="0" y="11227"/>
                    <a:pt x="193" y="11458"/>
                  </a:cubicBezTo>
                  <a:cubicBezTo>
                    <a:pt x="656" y="11921"/>
                    <a:pt x="1312" y="12191"/>
                    <a:pt x="2006" y="12191"/>
                  </a:cubicBezTo>
                  <a:cubicBezTo>
                    <a:pt x="2469" y="11188"/>
                    <a:pt x="7484" y="2894"/>
                    <a:pt x="7715" y="2393"/>
                  </a:cubicBezTo>
                  <a:cubicBezTo>
                    <a:pt x="7947" y="1814"/>
                    <a:pt x="7793" y="1158"/>
                    <a:pt x="7330" y="734"/>
                  </a:cubicBezTo>
                  <a:cubicBezTo>
                    <a:pt x="6790" y="348"/>
                    <a:pt x="3318" y="232"/>
                    <a:pt x="3048" y="155"/>
                  </a:cubicBezTo>
                  <a:cubicBezTo>
                    <a:pt x="2508" y="78"/>
                    <a:pt x="540" y="1"/>
                    <a:pt x="540" y="1"/>
                  </a:cubicBezTo>
                  <a:close/>
                </a:path>
              </a:pathLst>
            </a:custGeom>
            <a:solidFill>
              <a:srgbClr val="3839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9803;p62">
              <a:extLst>
                <a:ext uri="{FF2B5EF4-FFF2-40B4-BE49-F238E27FC236}">
                  <a16:creationId xmlns:a16="http://schemas.microsoft.com/office/drawing/2014/main" id="{BC3B5BF0-415B-48E6-A3E6-2D4DC844B5E5}"/>
                </a:ext>
              </a:extLst>
            </p:cNvPr>
            <p:cNvSpPr/>
            <p:nvPr/>
          </p:nvSpPr>
          <p:spPr>
            <a:xfrm>
              <a:off x="4561725" y="3346425"/>
              <a:ext cx="174125" cy="234325"/>
            </a:xfrm>
            <a:custGeom>
              <a:avLst/>
              <a:gdLst/>
              <a:ahLst/>
              <a:cxnLst/>
              <a:rect l="l" t="t" r="r" b="b"/>
              <a:pathLst>
                <a:path w="6965" h="9373" extrusionOk="0">
                  <a:moveTo>
                    <a:pt x="4005" y="1"/>
                  </a:moveTo>
                  <a:cubicBezTo>
                    <a:pt x="3888" y="1"/>
                    <a:pt x="3803" y="71"/>
                    <a:pt x="3763" y="233"/>
                  </a:cubicBezTo>
                  <a:cubicBezTo>
                    <a:pt x="3030" y="2856"/>
                    <a:pt x="2644" y="3049"/>
                    <a:pt x="1410" y="4168"/>
                  </a:cubicBezTo>
                  <a:cubicBezTo>
                    <a:pt x="1" y="5436"/>
                    <a:pt x="3384" y="9373"/>
                    <a:pt x="4188" y="9373"/>
                  </a:cubicBezTo>
                  <a:cubicBezTo>
                    <a:pt x="4265" y="9373"/>
                    <a:pt x="4318" y="9337"/>
                    <a:pt x="4342" y="9260"/>
                  </a:cubicBezTo>
                  <a:cubicBezTo>
                    <a:pt x="4612" y="8411"/>
                    <a:pt x="3879" y="6598"/>
                    <a:pt x="4072" y="5287"/>
                  </a:cubicBezTo>
                  <a:cubicBezTo>
                    <a:pt x="4534" y="4052"/>
                    <a:pt x="5653" y="3203"/>
                    <a:pt x="6965" y="3088"/>
                  </a:cubicBezTo>
                  <a:cubicBezTo>
                    <a:pt x="6965" y="3088"/>
                    <a:pt x="4781" y="1"/>
                    <a:pt x="4005" y="1"/>
                  </a:cubicBezTo>
                  <a:close/>
                </a:path>
              </a:pathLst>
            </a:custGeom>
            <a:solidFill>
              <a:srgbClr val="D8A7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9804;p62">
              <a:extLst>
                <a:ext uri="{FF2B5EF4-FFF2-40B4-BE49-F238E27FC236}">
                  <a16:creationId xmlns:a16="http://schemas.microsoft.com/office/drawing/2014/main" id="{0E95699A-6B06-44DF-836D-3AA075332986}"/>
                </a:ext>
              </a:extLst>
            </p:cNvPr>
            <p:cNvSpPr/>
            <p:nvPr/>
          </p:nvSpPr>
          <p:spPr>
            <a:xfrm>
              <a:off x="4654825" y="3302225"/>
              <a:ext cx="134075" cy="155450"/>
            </a:xfrm>
            <a:custGeom>
              <a:avLst/>
              <a:gdLst/>
              <a:ahLst/>
              <a:cxnLst/>
              <a:rect l="l" t="t" r="r" b="b"/>
              <a:pathLst>
                <a:path w="5363" h="6218" extrusionOk="0">
                  <a:moveTo>
                    <a:pt x="2562" y="0"/>
                  </a:moveTo>
                  <a:cubicBezTo>
                    <a:pt x="1600" y="0"/>
                    <a:pt x="773" y="485"/>
                    <a:pt x="425" y="1731"/>
                  </a:cubicBezTo>
                  <a:cubicBezTo>
                    <a:pt x="0" y="3351"/>
                    <a:pt x="618" y="5049"/>
                    <a:pt x="1968" y="6013"/>
                  </a:cubicBezTo>
                  <a:cubicBezTo>
                    <a:pt x="2182" y="6156"/>
                    <a:pt x="2373" y="6218"/>
                    <a:pt x="2547" y="6218"/>
                  </a:cubicBezTo>
                  <a:cubicBezTo>
                    <a:pt x="3031" y="6218"/>
                    <a:pt x="3394" y="5742"/>
                    <a:pt x="3819" y="5203"/>
                  </a:cubicBezTo>
                  <a:cubicBezTo>
                    <a:pt x="3845" y="5208"/>
                    <a:pt x="3873" y="5210"/>
                    <a:pt x="3902" y="5210"/>
                  </a:cubicBezTo>
                  <a:cubicBezTo>
                    <a:pt x="4090" y="5210"/>
                    <a:pt x="4326" y="5110"/>
                    <a:pt x="4360" y="5010"/>
                  </a:cubicBezTo>
                  <a:lnTo>
                    <a:pt x="4360" y="4123"/>
                  </a:lnTo>
                  <a:cubicBezTo>
                    <a:pt x="4475" y="3853"/>
                    <a:pt x="4745" y="3776"/>
                    <a:pt x="4861" y="3467"/>
                  </a:cubicBezTo>
                  <a:cubicBezTo>
                    <a:pt x="5363" y="1770"/>
                    <a:pt x="4861" y="535"/>
                    <a:pt x="3549" y="149"/>
                  </a:cubicBezTo>
                  <a:cubicBezTo>
                    <a:pt x="3214" y="53"/>
                    <a:pt x="2881" y="0"/>
                    <a:pt x="2562" y="0"/>
                  </a:cubicBezTo>
                  <a:close/>
                </a:path>
              </a:pathLst>
            </a:custGeom>
            <a:solidFill>
              <a:srgbClr val="D8A7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9805;p62">
              <a:extLst>
                <a:ext uri="{FF2B5EF4-FFF2-40B4-BE49-F238E27FC236}">
                  <a16:creationId xmlns:a16="http://schemas.microsoft.com/office/drawing/2014/main" id="{7FCA2C1F-1F7D-415D-9442-962F8554312A}"/>
                </a:ext>
              </a:extLst>
            </p:cNvPr>
            <p:cNvSpPr/>
            <p:nvPr/>
          </p:nvSpPr>
          <p:spPr>
            <a:xfrm>
              <a:off x="4636500" y="3294250"/>
              <a:ext cx="151425" cy="114925"/>
            </a:xfrm>
            <a:custGeom>
              <a:avLst/>
              <a:gdLst/>
              <a:ahLst/>
              <a:cxnLst/>
              <a:rect l="l" t="t" r="r" b="b"/>
              <a:pathLst>
                <a:path w="6057" h="4597" extrusionOk="0">
                  <a:moveTo>
                    <a:pt x="2982" y="1"/>
                  </a:moveTo>
                  <a:cubicBezTo>
                    <a:pt x="1231" y="1"/>
                    <a:pt x="720" y="896"/>
                    <a:pt x="386" y="1934"/>
                  </a:cubicBezTo>
                  <a:cubicBezTo>
                    <a:pt x="116" y="2821"/>
                    <a:pt x="0" y="3709"/>
                    <a:pt x="0" y="4596"/>
                  </a:cubicBezTo>
                  <a:cubicBezTo>
                    <a:pt x="0" y="4596"/>
                    <a:pt x="2392" y="4249"/>
                    <a:pt x="2199" y="3824"/>
                  </a:cubicBezTo>
                  <a:cubicBezTo>
                    <a:pt x="2086" y="3560"/>
                    <a:pt x="2305" y="2705"/>
                    <a:pt x="2676" y="2705"/>
                  </a:cubicBezTo>
                  <a:cubicBezTo>
                    <a:pt x="2684" y="2705"/>
                    <a:pt x="2693" y="2705"/>
                    <a:pt x="2701" y="2706"/>
                  </a:cubicBezTo>
                  <a:cubicBezTo>
                    <a:pt x="2894" y="2744"/>
                    <a:pt x="3009" y="3053"/>
                    <a:pt x="3009" y="3053"/>
                  </a:cubicBezTo>
                  <a:lnTo>
                    <a:pt x="4437" y="2899"/>
                  </a:lnTo>
                  <a:lnTo>
                    <a:pt x="5787" y="2436"/>
                  </a:lnTo>
                  <a:cubicBezTo>
                    <a:pt x="6057" y="2089"/>
                    <a:pt x="5285" y="83"/>
                    <a:pt x="3202" y="5"/>
                  </a:cubicBezTo>
                  <a:cubicBezTo>
                    <a:pt x="3127" y="2"/>
                    <a:pt x="3054" y="1"/>
                    <a:pt x="2982" y="1"/>
                  </a:cubicBezTo>
                  <a:close/>
                </a:path>
              </a:pathLst>
            </a:custGeom>
            <a:solidFill>
              <a:srgbClr val="3D0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9806;p62">
              <a:extLst>
                <a:ext uri="{FF2B5EF4-FFF2-40B4-BE49-F238E27FC236}">
                  <a16:creationId xmlns:a16="http://schemas.microsoft.com/office/drawing/2014/main" id="{F357185D-FD62-4AC8-9BA9-5897AE0E30C5}"/>
                </a:ext>
              </a:extLst>
            </p:cNvPr>
            <p:cNvSpPr/>
            <p:nvPr/>
          </p:nvSpPr>
          <p:spPr>
            <a:xfrm>
              <a:off x="4608525" y="3255000"/>
              <a:ext cx="142950" cy="154175"/>
            </a:xfrm>
            <a:custGeom>
              <a:avLst/>
              <a:gdLst/>
              <a:ahLst/>
              <a:cxnLst/>
              <a:rect l="l" t="t" r="r" b="b"/>
              <a:pathLst>
                <a:path w="5718" h="6167" extrusionOk="0">
                  <a:moveTo>
                    <a:pt x="2804" y="1"/>
                  </a:moveTo>
                  <a:cubicBezTo>
                    <a:pt x="2677" y="1"/>
                    <a:pt x="2566" y="71"/>
                    <a:pt x="2508" y="225"/>
                  </a:cubicBezTo>
                  <a:cubicBezTo>
                    <a:pt x="2432" y="199"/>
                    <a:pt x="2351" y="186"/>
                    <a:pt x="2268" y="186"/>
                  </a:cubicBezTo>
                  <a:cubicBezTo>
                    <a:pt x="1387" y="186"/>
                    <a:pt x="248" y="1601"/>
                    <a:pt x="1235" y="2694"/>
                  </a:cubicBezTo>
                  <a:cubicBezTo>
                    <a:pt x="386" y="3273"/>
                    <a:pt x="1" y="5973"/>
                    <a:pt x="1119" y="6166"/>
                  </a:cubicBezTo>
                  <a:cubicBezTo>
                    <a:pt x="1119" y="6166"/>
                    <a:pt x="3665" y="3118"/>
                    <a:pt x="4244" y="2848"/>
                  </a:cubicBezTo>
                  <a:cubicBezTo>
                    <a:pt x="4861" y="2540"/>
                    <a:pt x="5633" y="2308"/>
                    <a:pt x="5247" y="2193"/>
                  </a:cubicBezTo>
                  <a:cubicBezTo>
                    <a:pt x="5718" y="1840"/>
                    <a:pt x="4753" y="1330"/>
                    <a:pt x="3994" y="1330"/>
                  </a:cubicBezTo>
                  <a:cubicBezTo>
                    <a:pt x="3758" y="1330"/>
                    <a:pt x="3542" y="1379"/>
                    <a:pt x="3395" y="1498"/>
                  </a:cubicBezTo>
                  <a:cubicBezTo>
                    <a:pt x="3714" y="630"/>
                    <a:pt x="3186" y="1"/>
                    <a:pt x="2804" y="1"/>
                  </a:cubicBezTo>
                  <a:close/>
                </a:path>
              </a:pathLst>
            </a:custGeom>
            <a:solidFill>
              <a:srgbClr val="3D0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9807;p62">
              <a:extLst>
                <a:ext uri="{FF2B5EF4-FFF2-40B4-BE49-F238E27FC236}">
                  <a16:creationId xmlns:a16="http://schemas.microsoft.com/office/drawing/2014/main" id="{1FA56E13-0AF8-4964-9AE1-48702D90D86A}"/>
                </a:ext>
              </a:extLst>
            </p:cNvPr>
            <p:cNvSpPr/>
            <p:nvPr/>
          </p:nvSpPr>
          <p:spPr>
            <a:xfrm>
              <a:off x="4638575" y="3303050"/>
              <a:ext cx="142000" cy="55025"/>
            </a:xfrm>
            <a:custGeom>
              <a:avLst/>
              <a:gdLst/>
              <a:ahLst/>
              <a:cxnLst/>
              <a:rect l="l" t="t" r="r" b="b"/>
              <a:pathLst>
                <a:path w="5680" h="2201" extrusionOk="0">
                  <a:moveTo>
                    <a:pt x="380" y="1"/>
                  </a:moveTo>
                  <a:lnTo>
                    <a:pt x="380" y="1"/>
                  </a:lnTo>
                  <a:cubicBezTo>
                    <a:pt x="0" y="722"/>
                    <a:pt x="593" y="1930"/>
                    <a:pt x="1495" y="1930"/>
                  </a:cubicBezTo>
                  <a:cubicBezTo>
                    <a:pt x="1509" y="1930"/>
                    <a:pt x="1523" y="1930"/>
                    <a:pt x="1538" y="1929"/>
                  </a:cubicBezTo>
                  <a:cubicBezTo>
                    <a:pt x="2502" y="1852"/>
                    <a:pt x="3968" y="1389"/>
                    <a:pt x="4354" y="1389"/>
                  </a:cubicBezTo>
                  <a:cubicBezTo>
                    <a:pt x="5070" y="1427"/>
                    <a:pt x="5013" y="2201"/>
                    <a:pt x="5225" y="2201"/>
                  </a:cubicBezTo>
                  <a:cubicBezTo>
                    <a:pt x="5230" y="2201"/>
                    <a:pt x="5236" y="2200"/>
                    <a:pt x="5241" y="2199"/>
                  </a:cubicBezTo>
                  <a:cubicBezTo>
                    <a:pt x="5357" y="2199"/>
                    <a:pt x="5511" y="2161"/>
                    <a:pt x="5588" y="2084"/>
                  </a:cubicBezTo>
                  <a:cubicBezTo>
                    <a:pt x="5679" y="1506"/>
                    <a:pt x="5075" y="951"/>
                    <a:pt x="4361" y="951"/>
                  </a:cubicBezTo>
                  <a:cubicBezTo>
                    <a:pt x="4170" y="951"/>
                    <a:pt x="3971" y="991"/>
                    <a:pt x="3775" y="1081"/>
                  </a:cubicBezTo>
                  <a:cubicBezTo>
                    <a:pt x="3321" y="1299"/>
                    <a:pt x="2489" y="1586"/>
                    <a:pt x="1761" y="1586"/>
                  </a:cubicBezTo>
                  <a:cubicBezTo>
                    <a:pt x="945" y="1586"/>
                    <a:pt x="258" y="1225"/>
                    <a:pt x="380" y="1"/>
                  </a:cubicBezTo>
                  <a:close/>
                </a:path>
              </a:pathLst>
            </a:custGeom>
            <a:solidFill>
              <a:srgbClr val="601F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9808;p62">
              <a:extLst>
                <a:ext uri="{FF2B5EF4-FFF2-40B4-BE49-F238E27FC236}">
                  <a16:creationId xmlns:a16="http://schemas.microsoft.com/office/drawing/2014/main" id="{5CE85C5F-4732-435E-AA24-A713603F1AAC}"/>
                </a:ext>
              </a:extLst>
            </p:cNvPr>
            <p:cNvSpPr/>
            <p:nvPr/>
          </p:nvSpPr>
          <p:spPr>
            <a:xfrm>
              <a:off x="4667350" y="3348375"/>
              <a:ext cx="102250" cy="17550"/>
            </a:xfrm>
            <a:custGeom>
              <a:avLst/>
              <a:gdLst/>
              <a:ahLst/>
              <a:cxnLst/>
              <a:rect l="l" t="t" r="r" b="b"/>
              <a:pathLst>
                <a:path w="4090" h="702" extrusionOk="0">
                  <a:moveTo>
                    <a:pt x="2219" y="1"/>
                  </a:moveTo>
                  <a:cubicBezTo>
                    <a:pt x="1708" y="1"/>
                    <a:pt x="1158" y="59"/>
                    <a:pt x="811" y="155"/>
                  </a:cubicBezTo>
                  <a:cubicBezTo>
                    <a:pt x="680" y="186"/>
                    <a:pt x="569" y="198"/>
                    <a:pt x="475" y="198"/>
                  </a:cubicBezTo>
                  <a:cubicBezTo>
                    <a:pt x="100" y="198"/>
                    <a:pt x="1" y="1"/>
                    <a:pt x="1" y="1"/>
                  </a:cubicBezTo>
                  <a:lnTo>
                    <a:pt x="1" y="1"/>
                  </a:lnTo>
                  <a:cubicBezTo>
                    <a:pt x="1" y="1"/>
                    <a:pt x="163" y="357"/>
                    <a:pt x="457" y="357"/>
                  </a:cubicBezTo>
                  <a:cubicBezTo>
                    <a:pt x="484" y="357"/>
                    <a:pt x="512" y="354"/>
                    <a:pt x="541" y="348"/>
                  </a:cubicBezTo>
                  <a:cubicBezTo>
                    <a:pt x="744" y="303"/>
                    <a:pt x="1380" y="192"/>
                    <a:pt x="1990" y="192"/>
                  </a:cubicBezTo>
                  <a:cubicBezTo>
                    <a:pt x="2425" y="192"/>
                    <a:pt x="2846" y="248"/>
                    <a:pt x="3087" y="425"/>
                  </a:cubicBezTo>
                  <a:cubicBezTo>
                    <a:pt x="3349" y="635"/>
                    <a:pt x="3516" y="702"/>
                    <a:pt x="3646" y="702"/>
                  </a:cubicBezTo>
                  <a:cubicBezTo>
                    <a:pt x="3802" y="702"/>
                    <a:pt x="3904" y="604"/>
                    <a:pt x="4051" y="541"/>
                  </a:cubicBezTo>
                  <a:lnTo>
                    <a:pt x="4090" y="425"/>
                  </a:lnTo>
                  <a:cubicBezTo>
                    <a:pt x="3820" y="425"/>
                    <a:pt x="3589" y="348"/>
                    <a:pt x="3396" y="194"/>
                  </a:cubicBezTo>
                  <a:cubicBezTo>
                    <a:pt x="3203" y="59"/>
                    <a:pt x="2730" y="1"/>
                    <a:pt x="2219" y="1"/>
                  </a:cubicBezTo>
                  <a:close/>
                </a:path>
              </a:pathLst>
            </a:custGeom>
            <a:solidFill>
              <a:srgbClr val="601F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9809;p62">
              <a:extLst>
                <a:ext uri="{FF2B5EF4-FFF2-40B4-BE49-F238E27FC236}">
                  <a16:creationId xmlns:a16="http://schemas.microsoft.com/office/drawing/2014/main" id="{490ADA5B-BDA7-4659-8885-D3628DAFAE6E}"/>
                </a:ext>
              </a:extLst>
            </p:cNvPr>
            <p:cNvSpPr/>
            <p:nvPr/>
          </p:nvSpPr>
          <p:spPr>
            <a:xfrm>
              <a:off x="4731975" y="3928875"/>
              <a:ext cx="176525" cy="257200"/>
            </a:xfrm>
            <a:custGeom>
              <a:avLst/>
              <a:gdLst/>
              <a:ahLst/>
              <a:cxnLst/>
              <a:rect l="l" t="t" r="r" b="b"/>
              <a:pathLst>
                <a:path w="7061" h="10288" extrusionOk="0">
                  <a:moveTo>
                    <a:pt x="741" y="0"/>
                  </a:moveTo>
                  <a:cubicBezTo>
                    <a:pt x="414" y="0"/>
                    <a:pt x="144" y="204"/>
                    <a:pt x="116" y="776"/>
                  </a:cubicBezTo>
                  <a:cubicBezTo>
                    <a:pt x="1" y="3322"/>
                    <a:pt x="2045" y="6832"/>
                    <a:pt x="2238" y="8144"/>
                  </a:cubicBezTo>
                  <a:cubicBezTo>
                    <a:pt x="2469" y="9610"/>
                    <a:pt x="1929" y="9147"/>
                    <a:pt x="2585" y="9957"/>
                  </a:cubicBezTo>
                  <a:cubicBezTo>
                    <a:pt x="2665" y="10046"/>
                    <a:pt x="2783" y="10077"/>
                    <a:pt x="2927" y="10077"/>
                  </a:cubicBezTo>
                  <a:cubicBezTo>
                    <a:pt x="3236" y="10077"/>
                    <a:pt x="3665" y="9936"/>
                    <a:pt x="4089" y="9936"/>
                  </a:cubicBezTo>
                  <a:cubicBezTo>
                    <a:pt x="4233" y="9936"/>
                    <a:pt x="4376" y="9952"/>
                    <a:pt x="4514" y="9995"/>
                  </a:cubicBezTo>
                  <a:cubicBezTo>
                    <a:pt x="5110" y="10199"/>
                    <a:pt x="5534" y="10288"/>
                    <a:pt x="5858" y="10288"/>
                  </a:cubicBezTo>
                  <a:cubicBezTo>
                    <a:pt x="6457" y="10288"/>
                    <a:pt x="6710" y="9983"/>
                    <a:pt x="7060" y="9533"/>
                  </a:cubicBezTo>
                  <a:cubicBezTo>
                    <a:pt x="5787" y="8992"/>
                    <a:pt x="4784" y="9185"/>
                    <a:pt x="3974" y="7758"/>
                  </a:cubicBezTo>
                  <a:cubicBezTo>
                    <a:pt x="3742" y="7295"/>
                    <a:pt x="1891" y="1586"/>
                    <a:pt x="2007" y="1007"/>
                  </a:cubicBezTo>
                  <a:cubicBezTo>
                    <a:pt x="2080" y="637"/>
                    <a:pt x="1320" y="0"/>
                    <a:pt x="741" y="0"/>
                  </a:cubicBezTo>
                  <a:close/>
                </a:path>
              </a:pathLst>
            </a:custGeom>
            <a:solidFill>
              <a:srgbClr val="D8A7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9810;p62">
              <a:extLst>
                <a:ext uri="{FF2B5EF4-FFF2-40B4-BE49-F238E27FC236}">
                  <a16:creationId xmlns:a16="http://schemas.microsoft.com/office/drawing/2014/main" id="{1FC8A7FD-1573-4BD2-B6EA-640BA218078D}"/>
                </a:ext>
              </a:extLst>
            </p:cNvPr>
            <p:cNvSpPr/>
            <p:nvPr/>
          </p:nvSpPr>
          <p:spPr>
            <a:xfrm>
              <a:off x="4784050" y="4146300"/>
              <a:ext cx="143425" cy="46550"/>
            </a:xfrm>
            <a:custGeom>
              <a:avLst/>
              <a:gdLst/>
              <a:ahLst/>
              <a:cxnLst/>
              <a:rect l="l" t="t" r="r" b="b"/>
              <a:pathLst>
                <a:path w="5737" h="1862" extrusionOk="0">
                  <a:moveTo>
                    <a:pt x="175" y="1"/>
                  </a:moveTo>
                  <a:cubicBezTo>
                    <a:pt x="88" y="1"/>
                    <a:pt x="78" y="64"/>
                    <a:pt x="78" y="64"/>
                  </a:cubicBezTo>
                  <a:cubicBezTo>
                    <a:pt x="78" y="64"/>
                    <a:pt x="1" y="1260"/>
                    <a:pt x="232" y="1530"/>
                  </a:cubicBezTo>
                  <a:cubicBezTo>
                    <a:pt x="400" y="1726"/>
                    <a:pt x="385" y="1861"/>
                    <a:pt x="764" y="1861"/>
                  </a:cubicBezTo>
                  <a:cubicBezTo>
                    <a:pt x="906" y="1861"/>
                    <a:pt x="1105" y="1842"/>
                    <a:pt x="1389" y="1800"/>
                  </a:cubicBezTo>
                  <a:cubicBezTo>
                    <a:pt x="1756" y="1723"/>
                    <a:pt x="1939" y="1694"/>
                    <a:pt x="2277" y="1694"/>
                  </a:cubicBezTo>
                  <a:cubicBezTo>
                    <a:pt x="2614" y="1694"/>
                    <a:pt x="3106" y="1723"/>
                    <a:pt x="4090" y="1761"/>
                  </a:cubicBezTo>
                  <a:cubicBezTo>
                    <a:pt x="4109" y="1762"/>
                    <a:pt x="4129" y="1762"/>
                    <a:pt x="4148" y="1762"/>
                  </a:cubicBezTo>
                  <a:cubicBezTo>
                    <a:pt x="5154" y="1762"/>
                    <a:pt x="5737" y="796"/>
                    <a:pt x="5131" y="758"/>
                  </a:cubicBezTo>
                  <a:cubicBezTo>
                    <a:pt x="4707" y="720"/>
                    <a:pt x="4283" y="565"/>
                    <a:pt x="3897" y="373"/>
                  </a:cubicBezTo>
                  <a:cubicBezTo>
                    <a:pt x="3739" y="508"/>
                    <a:pt x="3069" y="748"/>
                    <a:pt x="2300" y="748"/>
                  </a:cubicBezTo>
                  <a:cubicBezTo>
                    <a:pt x="1752" y="748"/>
                    <a:pt x="1154" y="626"/>
                    <a:pt x="656" y="257"/>
                  </a:cubicBezTo>
                  <a:cubicBezTo>
                    <a:pt x="398" y="54"/>
                    <a:pt x="255" y="1"/>
                    <a:pt x="175" y="1"/>
                  </a:cubicBezTo>
                  <a:close/>
                </a:path>
              </a:pathLst>
            </a:custGeom>
            <a:solidFill>
              <a:srgbClr val="5A4F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9811;p62">
              <a:extLst>
                <a:ext uri="{FF2B5EF4-FFF2-40B4-BE49-F238E27FC236}">
                  <a16:creationId xmlns:a16="http://schemas.microsoft.com/office/drawing/2014/main" id="{85B3117D-BB92-464F-8BBB-98B57E50E0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60000" y="3732950"/>
              <a:ext cx="377125" cy="391825"/>
            </a:xfrm>
            <a:custGeom>
              <a:avLst/>
              <a:gdLst/>
              <a:ahLst/>
              <a:cxnLst/>
              <a:rect l="l" t="t" r="r" b="b"/>
              <a:pathLst>
                <a:path w="15085" h="15673" extrusionOk="0">
                  <a:moveTo>
                    <a:pt x="5053" y="1"/>
                  </a:moveTo>
                  <a:cubicBezTo>
                    <a:pt x="4276" y="1"/>
                    <a:pt x="117" y="1707"/>
                    <a:pt x="117" y="1707"/>
                  </a:cubicBezTo>
                  <a:cubicBezTo>
                    <a:pt x="1" y="2787"/>
                    <a:pt x="348" y="3482"/>
                    <a:pt x="888" y="3829"/>
                  </a:cubicBezTo>
                  <a:cubicBezTo>
                    <a:pt x="1467" y="4138"/>
                    <a:pt x="9761" y="4793"/>
                    <a:pt x="10108" y="5025"/>
                  </a:cubicBezTo>
                  <a:cubicBezTo>
                    <a:pt x="9838" y="6028"/>
                    <a:pt x="10224" y="8304"/>
                    <a:pt x="10802" y="10233"/>
                  </a:cubicBezTo>
                  <a:cubicBezTo>
                    <a:pt x="11844" y="13550"/>
                    <a:pt x="12307" y="15672"/>
                    <a:pt x="12307" y="15672"/>
                  </a:cubicBezTo>
                  <a:cubicBezTo>
                    <a:pt x="12307" y="15672"/>
                    <a:pt x="14737" y="15286"/>
                    <a:pt x="15084" y="15286"/>
                  </a:cubicBezTo>
                  <a:cubicBezTo>
                    <a:pt x="14776" y="13396"/>
                    <a:pt x="13657" y="6607"/>
                    <a:pt x="13618" y="5681"/>
                  </a:cubicBezTo>
                  <a:cubicBezTo>
                    <a:pt x="13580" y="4485"/>
                    <a:pt x="13696" y="2865"/>
                    <a:pt x="13156" y="2363"/>
                  </a:cubicBezTo>
                  <a:cubicBezTo>
                    <a:pt x="12577" y="1900"/>
                    <a:pt x="5594" y="164"/>
                    <a:pt x="5132" y="10"/>
                  </a:cubicBezTo>
                  <a:cubicBezTo>
                    <a:pt x="5111" y="4"/>
                    <a:pt x="5085" y="1"/>
                    <a:pt x="5053" y="1"/>
                  </a:cubicBezTo>
                  <a:close/>
                </a:path>
              </a:pathLst>
            </a:custGeom>
            <a:solidFill>
              <a:srgbClr val="5A4F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9812;p62">
              <a:extLst>
                <a:ext uri="{FF2B5EF4-FFF2-40B4-BE49-F238E27FC236}">
                  <a16:creationId xmlns:a16="http://schemas.microsoft.com/office/drawing/2014/main" id="{9DFE1D8D-418A-4678-828D-1727E773A114}"/>
                </a:ext>
              </a:extLst>
            </p:cNvPr>
            <p:cNvSpPr/>
            <p:nvPr/>
          </p:nvSpPr>
          <p:spPr>
            <a:xfrm>
              <a:off x="4445550" y="3435175"/>
              <a:ext cx="222800" cy="375700"/>
            </a:xfrm>
            <a:custGeom>
              <a:avLst/>
              <a:gdLst/>
              <a:ahLst/>
              <a:cxnLst/>
              <a:rect l="l" t="t" r="r" b="b"/>
              <a:pathLst>
                <a:path w="8912" h="15028" extrusionOk="0">
                  <a:moveTo>
                    <a:pt x="6443" y="1"/>
                  </a:moveTo>
                  <a:cubicBezTo>
                    <a:pt x="5324" y="926"/>
                    <a:pt x="4437" y="2122"/>
                    <a:pt x="3781" y="3434"/>
                  </a:cubicBezTo>
                  <a:cubicBezTo>
                    <a:pt x="2932" y="5363"/>
                    <a:pt x="2431" y="6134"/>
                    <a:pt x="1698" y="8179"/>
                  </a:cubicBezTo>
                  <a:cubicBezTo>
                    <a:pt x="1273" y="9375"/>
                    <a:pt x="1119" y="9838"/>
                    <a:pt x="579" y="11497"/>
                  </a:cubicBezTo>
                  <a:cubicBezTo>
                    <a:pt x="309" y="12345"/>
                    <a:pt x="0" y="14428"/>
                    <a:pt x="116" y="14930"/>
                  </a:cubicBezTo>
                  <a:cubicBezTo>
                    <a:pt x="131" y="14999"/>
                    <a:pt x="293" y="15027"/>
                    <a:pt x="543" y="15027"/>
                  </a:cubicBezTo>
                  <a:cubicBezTo>
                    <a:pt x="1540" y="15027"/>
                    <a:pt x="3935" y="14583"/>
                    <a:pt x="3935" y="14583"/>
                  </a:cubicBezTo>
                  <a:lnTo>
                    <a:pt x="3858" y="12808"/>
                  </a:lnTo>
                  <a:lnTo>
                    <a:pt x="4668" y="14390"/>
                  </a:lnTo>
                  <a:cubicBezTo>
                    <a:pt x="4668" y="14390"/>
                    <a:pt x="7060" y="13811"/>
                    <a:pt x="7561" y="13348"/>
                  </a:cubicBezTo>
                  <a:cubicBezTo>
                    <a:pt x="7754" y="13155"/>
                    <a:pt x="7986" y="12962"/>
                    <a:pt x="8178" y="12808"/>
                  </a:cubicBezTo>
                  <a:cubicBezTo>
                    <a:pt x="8178" y="12808"/>
                    <a:pt x="6983" y="10725"/>
                    <a:pt x="6867" y="10146"/>
                  </a:cubicBezTo>
                  <a:cubicBezTo>
                    <a:pt x="6790" y="9606"/>
                    <a:pt x="7986" y="7253"/>
                    <a:pt x="8178" y="5941"/>
                  </a:cubicBezTo>
                  <a:cubicBezTo>
                    <a:pt x="8603" y="4630"/>
                    <a:pt x="8911" y="3665"/>
                    <a:pt x="8834" y="3473"/>
                  </a:cubicBezTo>
                  <a:cubicBezTo>
                    <a:pt x="8178" y="2238"/>
                    <a:pt x="7368" y="1042"/>
                    <a:pt x="6443" y="1"/>
                  </a:cubicBezTo>
                  <a:close/>
                </a:path>
              </a:pathLst>
            </a:custGeom>
            <a:solidFill>
              <a:srgbClr val="029B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9813;p62">
              <a:extLst>
                <a:ext uri="{FF2B5EF4-FFF2-40B4-BE49-F238E27FC236}">
                  <a16:creationId xmlns:a16="http://schemas.microsoft.com/office/drawing/2014/main" id="{042003FF-78F6-4505-9F0F-7ECB743A92D5}"/>
                </a:ext>
              </a:extLst>
            </p:cNvPr>
            <p:cNvSpPr/>
            <p:nvPr/>
          </p:nvSpPr>
          <p:spPr>
            <a:xfrm>
              <a:off x="4576700" y="3467975"/>
              <a:ext cx="98400" cy="299000"/>
            </a:xfrm>
            <a:custGeom>
              <a:avLst/>
              <a:gdLst/>
              <a:ahLst/>
              <a:cxnLst/>
              <a:rect l="l" t="t" r="r" b="b"/>
              <a:pathLst>
                <a:path w="3936" h="11960" extrusionOk="0">
                  <a:moveTo>
                    <a:pt x="2007" y="0"/>
                  </a:moveTo>
                  <a:cubicBezTo>
                    <a:pt x="1814" y="232"/>
                    <a:pt x="1621" y="347"/>
                    <a:pt x="1544" y="617"/>
                  </a:cubicBezTo>
                  <a:cubicBezTo>
                    <a:pt x="1428" y="1003"/>
                    <a:pt x="2161" y="3086"/>
                    <a:pt x="1621" y="4629"/>
                  </a:cubicBezTo>
                  <a:cubicBezTo>
                    <a:pt x="1351" y="5362"/>
                    <a:pt x="1" y="8526"/>
                    <a:pt x="348" y="9413"/>
                  </a:cubicBezTo>
                  <a:cubicBezTo>
                    <a:pt x="849" y="10377"/>
                    <a:pt x="1544" y="11226"/>
                    <a:pt x="2354" y="11959"/>
                  </a:cubicBezTo>
                  <a:cubicBezTo>
                    <a:pt x="2855" y="11612"/>
                    <a:pt x="3395" y="11342"/>
                    <a:pt x="3935" y="11110"/>
                  </a:cubicBezTo>
                  <a:cubicBezTo>
                    <a:pt x="3935" y="11110"/>
                    <a:pt x="2045" y="9259"/>
                    <a:pt x="2045" y="8641"/>
                  </a:cubicBezTo>
                  <a:cubicBezTo>
                    <a:pt x="2045" y="6250"/>
                    <a:pt x="3550" y="6558"/>
                    <a:pt x="3743" y="5285"/>
                  </a:cubicBezTo>
                  <a:cubicBezTo>
                    <a:pt x="3781" y="4051"/>
                    <a:pt x="3820" y="2199"/>
                    <a:pt x="3665" y="2045"/>
                  </a:cubicBezTo>
                  <a:cubicBezTo>
                    <a:pt x="3048" y="1428"/>
                    <a:pt x="2508" y="733"/>
                    <a:pt x="2007" y="0"/>
                  </a:cubicBezTo>
                  <a:close/>
                </a:path>
              </a:pathLst>
            </a:custGeom>
            <a:solidFill>
              <a:srgbClr val="00B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9814;p62">
              <a:extLst>
                <a:ext uri="{FF2B5EF4-FFF2-40B4-BE49-F238E27FC236}">
                  <a16:creationId xmlns:a16="http://schemas.microsoft.com/office/drawing/2014/main" id="{01DDF035-5B63-46B7-A5B5-67B7C719E93D}"/>
                </a:ext>
              </a:extLst>
            </p:cNvPr>
            <p:cNvSpPr/>
            <p:nvPr/>
          </p:nvSpPr>
          <p:spPr>
            <a:xfrm>
              <a:off x="4568550" y="3610875"/>
              <a:ext cx="625400" cy="237000"/>
            </a:xfrm>
            <a:custGeom>
              <a:avLst/>
              <a:gdLst/>
              <a:ahLst/>
              <a:cxnLst/>
              <a:rect l="l" t="t" r="r" b="b"/>
              <a:pathLst>
                <a:path w="25016" h="9480" extrusionOk="0">
                  <a:moveTo>
                    <a:pt x="13044" y="0"/>
                  </a:moveTo>
                  <a:cubicBezTo>
                    <a:pt x="12600" y="0"/>
                    <a:pt x="12255" y="44"/>
                    <a:pt x="12054" y="148"/>
                  </a:cubicBezTo>
                  <a:cubicBezTo>
                    <a:pt x="11321" y="264"/>
                    <a:pt x="10665" y="765"/>
                    <a:pt x="10357" y="1460"/>
                  </a:cubicBezTo>
                  <a:cubicBezTo>
                    <a:pt x="10125" y="1922"/>
                    <a:pt x="5535" y="6089"/>
                    <a:pt x="4184" y="6513"/>
                  </a:cubicBezTo>
                  <a:cubicBezTo>
                    <a:pt x="3109" y="6820"/>
                    <a:pt x="2408" y="6928"/>
                    <a:pt x="1883" y="6928"/>
                  </a:cubicBezTo>
                  <a:cubicBezTo>
                    <a:pt x="1485" y="6928"/>
                    <a:pt x="1188" y="6866"/>
                    <a:pt x="905" y="6783"/>
                  </a:cubicBezTo>
                  <a:cubicBezTo>
                    <a:pt x="799" y="6766"/>
                    <a:pt x="706" y="6757"/>
                    <a:pt x="625" y="6757"/>
                  </a:cubicBezTo>
                  <a:cubicBezTo>
                    <a:pt x="0" y="6757"/>
                    <a:pt x="128" y="7270"/>
                    <a:pt x="982" y="8056"/>
                  </a:cubicBezTo>
                  <a:cubicBezTo>
                    <a:pt x="1445" y="8481"/>
                    <a:pt x="2834" y="8095"/>
                    <a:pt x="3451" y="8982"/>
                  </a:cubicBezTo>
                  <a:cubicBezTo>
                    <a:pt x="3694" y="9339"/>
                    <a:pt x="3947" y="9479"/>
                    <a:pt x="4180" y="9479"/>
                  </a:cubicBezTo>
                  <a:cubicBezTo>
                    <a:pt x="4576" y="9479"/>
                    <a:pt x="4911" y="9072"/>
                    <a:pt x="5033" y="8635"/>
                  </a:cubicBezTo>
                  <a:cubicBezTo>
                    <a:pt x="5226" y="7940"/>
                    <a:pt x="4994" y="7940"/>
                    <a:pt x="5997" y="7555"/>
                  </a:cubicBezTo>
                  <a:cubicBezTo>
                    <a:pt x="7000" y="7207"/>
                    <a:pt x="10935" y="6667"/>
                    <a:pt x="12208" y="4044"/>
                  </a:cubicBezTo>
                  <a:cubicBezTo>
                    <a:pt x="12337" y="3781"/>
                    <a:pt x="12579" y="3677"/>
                    <a:pt x="12916" y="3677"/>
                  </a:cubicBezTo>
                  <a:cubicBezTo>
                    <a:pt x="14189" y="3677"/>
                    <a:pt x="16805" y="5162"/>
                    <a:pt x="19683" y="5162"/>
                  </a:cubicBezTo>
                  <a:cubicBezTo>
                    <a:pt x="20623" y="5162"/>
                    <a:pt x="21590" y="5004"/>
                    <a:pt x="22547" y="4584"/>
                  </a:cubicBezTo>
                  <a:cubicBezTo>
                    <a:pt x="25016" y="3504"/>
                    <a:pt x="21467" y="1228"/>
                    <a:pt x="21467" y="1228"/>
                  </a:cubicBezTo>
                  <a:cubicBezTo>
                    <a:pt x="19831" y="1068"/>
                    <a:pt x="15233" y="0"/>
                    <a:pt x="1304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9815;p62">
              <a:extLst>
                <a:ext uri="{FF2B5EF4-FFF2-40B4-BE49-F238E27FC236}">
                  <a16:creationId xmlns:a16="http://schemas.microsoft.com/office/drawing/2014/main" id="{B3C46318-DA5E-4BC6-AFBD-656AFEC78940}"/>
                </a:ext>
              </a:extLst>
            </p:cNvPr>
            <p:cNvSpPr/>
            <p:nvPr/>
          </p:nvSpPr>
          <p:spPr>
            <a:xfrm>
              <a:off x="4953800" y="3618300"/>
              <a:ext cx="154325" cy="136400"/>
            </a:xfrm>
            <a:custGeom>
              <a:avLst/>
              <a:gdLst/>
              <a:ahLst/>
              <a:cxnLst/>
              <a:rect l="l" t="t" r="r" b="b"/>
              <a:pathLst>
                <a:path w="6173" h="5456" extrusionOk="0">
                  <a:moveTo>
                    <a:pt x="1220" y="1"/>
                  </a:moveTo>
                  <a:cubicBezTo>
                    <a:pt x="1194" y="1"/>
                    <a:pt x="1173" y="2"/>
                    <a:pt x="1158" y="5"/>
                  </a:cubicBezTo>
                  <a:cubicBezTo>
                    <a:pt x="733" y="82"/>
                    <a:pt x="0" y="3747"/>
                    <a:pt x="540" y="4943"/>
                  </a:cubicBezTo>
                  <a:cubicBezTo>
                    <a:pt x="718" y="5310"/>
                    <a:pt x="1225" y="5455"/>
                    <a:pt x="1857" y="5455"/>
                  </a:cubicBezTo>
                  <a:cubicBezTo>
                    <a:pt x="3288" y="5455"/>
                    <a:pt x="5362" y="4710"/>
                    <a:pt x="5710" y="4094"/>
                  </a:cubicBezTo>
                  <a:cubicBezTo>
                    <a:pt x="6172" y="3246"/>
                    <a:pt x="6057" y="777"/>
                    <a:pt x="6057" y="777"/>
                  </a:cubicBezTo>
                  <a:lnTo>
                    <a:pt x="6057" y="777"/>
                  </a:lnTo>
                  <a:cubicBezTo>
                    <a:pt x="6030" y="780"/>
                    <a:pt x="5999" y="781"/>
                    <a:pt x="5963" y="781"/>
                  </a:cubicBezTo>
                  <a:cubicBezTo>
                    <a:pt x="5134" y="781"/>
                    <a:pt x="1821" y="1"/>
                    <a:pt x="1220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9816;p62">
              <a:extLst>
                <a:ext uri="{FF2B5EF4-FFF2-40B4-BE49-F238E27FC236}">
                  <a16:creationId xmlns:a16="http://schemas.microsoft.com/office/drawing/2014/main" id="{678FE8FD-5FFA-4885-8517-B0201BEC5427}"/>
                </a:ext>
              </a:extLst>
            </p:cNvPr>
            <p:cNvSpPr/>
            <p:nvPr/>
          </p:nvSpPr>
          <p:spPr>
            <a:xfrm>
              <a:off x="5449500" y="3701125"/>
              <a:ext cx="351075" cy="170000"/>
            </a:xfrm>
            <a:custGeom>
              <a:avLst/>
              <a:gdLst/>
              <a:ahLst/>
              <a:cxnLst/>
              <a:rect l="l" t="t" r="r" b="b"/>
              <a:pathLst>
                <a:path w="14043" h="6800" extrusionOk="0">
                  <a:moveTo>
                    <a:pt x="302" y="0"/>
                  </a:moveTo>
                  <a:cubicBezTo>
                    <a:pt x="221" y="0"/>
                    <a:pt x="110" y="75"/>
                    <a:pt x="78" y="203"/>
                  </a:cubicBezTo>
                  <a:cubicBezTo>
                    <a:pt x="1" y="357"/>
                    <a:pt x="1" y="550"/>
                    <a:pt x="116" y="588"/>
                  </a:cubicBezTo>
                  <a:lnTo>
                    <a:pt x="13657" y="6799"/>
                  </a:lnTo>
                  <a:cubicBezTo>
                    <a:pt x="13773" y="6799"/>
                    <a:pt x="13888" y="6722"/>
                    <a:pt x="13966" y="6568"/>
                  </a:cubicBezTo>
                  <a:lnTo>
                    <a:pt x="13966" y="6529"/>
                  </a:lnTo>
                  <a:cubicBezTo>
                    <a:pt x="14043" y="6375"/>
                    <a:pt x="14043" y="6221"/>
                    <a:pt x="13927" y="6182"/>
                  </a:cubicBezTo>
                  <a:lnTo>
                    <a:pt x="348" y="10"/>
                  </a:lnTo>
                  <a:cubicBezTo>
                    <a:pt x="335" y="3"/>
                    <a:pt x="319" y="0"/>
                    <a:pt x="302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9817;p62">
              <a:extLst>
                <a:ext uri="{FF2B5EF4-FFF2-40B4-BE49-F238E27FC236}">
                  <a16:creationId xmlns:a16="http://schemas.microsoft.com/office/drawing/2014/main" id="{97A989D5-BB83-4CAD-B1BD-B9E6F3E2E4F2}"/>
                </a:ext>
              </a:extLst>
            </p:cNvPr>
            <p:cNvSpPr/>
            <p:nvPr/>
          </p:nvSpPr>
          <p:spPr>
            <a:xfrm>
              <a:off x="5788025" y="3734150"/>
              <a:ext cx="21225" cy="404125"/>
            </a:xfrm>
            <a:custGeom>
              <a:avLst/>
              <a:gdLst/>
              <a:ahLst/>
              <a:cxnLst/>
              <a:rect l="l" t="t" r="r" b="b"/>
              <a:pathLst>
                <a:path w="849" h="16165" extrusionOk="0">
                  <a:moveTo>
                    <a:pt x="425" y="0"/>
                  </a:moveTo>
                  <a:cubicBezTo>
                    <a:pt x="193" y="0"/>
                    <a:pt x="0" y="193"/>
                    <a:pt x="0" y="425"/>
                  </a:cubicBezTo>
                  <a:lnTo>
                    <a:pt x="0" y="15740"/>
                  </a:lnTo>
                  <a:cubicBezTo>
                    <a:pt x="0" y="16010"/>
                    <a:pt x="193" y="16164"/>
                    <a:pt x="425" y="16164"/>
                  </a:cubicBezTo>
                  <a:cubicBezTo>
                    <a:pt x="656" y="16164"/>
                    <a:pt x="849" y="16010"/>
                    <a:pt x="849" y="15740"/>
                  </a:cubicBezTo>
                  <a:lnTo>
                    <a:pt x="849" y="425"/>
                  </a:lnTo>
                  <a:cubicBezTo>
                    <a:pt x="849" y="193"/>
                    <a:pt x="656" y="0"/>
                    <a:pt x="425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9818;p62">
              <a:extLst>
                <a:ext uri="{FF2B5EF4-FFF2-40B4-BE49-F238E27FC236}">
                  <a16:creationId xmlns:a16="http://schemas.microsoft.com/office/drawing/2014/main" id="{A6ED3CE8-2E8C-457D-AA1A-7985D98D6E33}"/>
                </a:ext>
              </a:extLst>
            </p:cNvPr>
            <p:cNvSpPr/>
            <p:nvPr/>
          </p:nvSpPr>
          <p:spPr>
            <a:xfrm>
              <a:off x="5480375" y="3746500"/>
              <a:ext cx="423400" cy="202025"/>
            </a:xfrm>
            <a:custGeom>
              <a:avLst/>
              <a:gdLst/>
              <a:ahLst/>
              <a:cxnLst/>
              <a:rect l="l" t="t" r="r" b="b"/>
              <a:pathLst>
                <a:path w="16936" h="8081" extrusionOk="0">
                  <a:moveTo>
                    <a:pt x="340" y="0"/>
                  </a:moveTo>
                  <a:cubicBezTo>
                    <a:pt x="240" y="0"/>
                    <a:pt x="144" y="105"/>
                    <a:pt x="77" y="239"/>
                  </a:cubicBezTo>
                  <a:cubicBezTo>
                    <a:pt x="0" y="394"/>
                    <a:pt x="39" y="548"/>
                    <a:pt x="116" y="625"/>
                  </a:cubicBezTo>
                  <a:lnTo>
                    <a:pt x="16511" y="8071"/>
                  </a:lnTo>
                  <a:cubicBezTo>
                    <a:pt x="16531" y="8077"/>
                    <a:pt x="16552" y="8080"/>
                    <a:pt x="16573" y="8080"/>
                  </a:cubicBezTo>
                  <a:cubicBezTo>
                    <a:pt x="16677" y="8080"/>
                    <a:pt x="16794" y="8005"/>
                    <a:pt x="16858" y="7878"/>
                  </a:cubicBezTo>
                  <a:cubicBezTo>
                    <a:pt x="16935" y="7723"/>
                    <a:pt x="16897" y="7530"/>
                    <a:pt x="16781" y="7492"/>
                  </a:cubicBezTo>
                  <a:lnTo>
                    <a:pt x="386" y="8"/>
                  </a:lnTo>
                  <a:cubicBezTo>
                    <a:pt x="371" y="3"/>
                    <a:pt x="356" y="0"/>
                    <a:pt x="340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9819;p62">
              <a:extLst>
                <a:ext uri="{FF2B5EF4-FFF2-40B4-BE49-F238E27FC236}">
                  <a16:creationId xmlns:a16="http://schemas.microsoft.com/office/drawing/2014/main" id="{C460393A-DBA5-42E0-845F-B2679CD3EFD0}"/>
                </a:ext>
              </a:extLst>
            </p:cNvPr>
            <p:cNvSpPr/>
            <p:nvPr/>
          </p:nvSpPr>
          <p:spPr>
            <a:xfrm>
              <a:off x="5882525" y="3775625"/>
              <a:ext cx="24150" cy="425325"/>
            </a:xfrm>
            <a:custGeom>
              <a:avLst/>
              <a:gdLst/>
              <a:ahLst/>
              <a:cxnLst/>
              <a:rect l="l" t="t" r="r" b="b"/>
              <a:pathLst>
                <a:path w="966" h="17013" extrusionOk="0">
                  <a:moveTo>
                    <a:pt x="502" y="0"/>
                  </a:moveTo>
                  <a:cubicBezTo>
                    <a:pt x="232" y="0"/>
                    <a:pt x="1" y="232"/>
                    <a:pt x="1" y="502"/>
                  </a:cubicBezTo>
                  <a:lnTo>
                    <a:pt x="1" y="16511"/>
                  </a:lnTo>
                  <a:cubicBezTo>
                    <a:pt x="1" y="16781"/>
                    <a:pt x="232" y="17013"/>
                    <a:pt x="502" y="17013"/>
                  </a:cubicBezTo>
                  <a:cubicBezTo>
                    <a:pt x="772" y="17013"/>
                    <a:pt x="965" y="16781"/>
                    <a:pt x="965" y="16511"/>
                  </a:cubicBezTo>
                  <a:lnTo>
                    <a:pt x="965" y="502"/>
                  </a:lnTo>
                  <a:cubicBezTo>
                    <a:pt x="965" y="232"/>
                    <a:pt x="772" y="0"/>
                    <a:pt x="502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9820;p62">
              <a:extLst>
                <a:ext uri="{FF2B5EF4-FFF2-40B4-BE49-F238E27FC236}">
                  <a16:creationId xmlns:a16="http://schemas.microsoft.com/office/drawing/2014/main" id="{00777B82-E6E2-4124-AF13-37F93C4A84A0}"/>
                </a:ext>
              </a:extLst>
            </p:cNvPr>
            <p:cNvSpPr/>
            <p:nvPr/>
          </p:nvSpPr>
          <p:spPr>
            <a:xfrm>
              <a:off x="4998150" y="3723900"/>
              <a:ext cx="363625" cy="178700"/>
            </a:xfrm>
            <a:custGeom>
              <a:avLst/>
              <a:gdLst/>
              <a:ahLst/>
              <a:cxnLst/>
              <a:rect l="l" t="t" r="r" b="b"/>
              <a:pathLst>
                <a:path w="14545" h="7148" extrusionOk="0">
                  <a:moveTo>
                    <a:pt x="14234" y="0"/>
                  </a:moveTo>
                  <a:cubicBezTo>
                    <a:pt x="14209" y="0"/>
                    <a:pt x="14184" y="8"/>
                    <a:pt x="14158" y="25"/>
                  </a:cubicBezTo>
                  <a:lnTo>
                    <a:pt x="116" y="6544"/>
                  </a:lnTo>
                  <a:cubicBezTo>
                    <a:pt x="1" y="6583"/>
                    <a:pt x="1" y="6776"/>
                    <a:pt x="39" y="6930"/>
                  </a:cubicBezTo>
                  <a:cubicBezTo>
                    <a:pt x="100" y="7050"/>
                    <a:pt x="207" y="7147"/>
                    <a:pt x="288" y="7147"/>
                  </a:cubicBezTo>
                  <a:cubicBezTo>
                    <a:pt x="310" y="7147"/>
                    <a:pt x="331" y="7140"/>
                    <a:pt x="348" y="7123"/>
                  </a:cubicBezTo>
                  <a:lnTo>
                    <a:pt x="14428" y="603"/>
                  </a:lnTo>
                  <a:cubicBezTo>
                    <a:pt x="14544" y="565"/>
                    <a:pt x="14544" y="372"/>
                    <a:pt x="14467" y="218"/>
                  </a:cubicBezTo>
                  <a:cubicBezTo>
                    <a:pt x="14407" y="97"/>
                    <a:pt x="14323" y="0"/>
                    <a:pt x="14234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821;p62">
              <a:extLst>
                <a:ext uri="{FF2B5EF4-FFF2-40B4-BE49-F238E27FC236}">
                  <a16:creationId xmlns:a16="http://schemas.microsoft.com/office/drawing/2014/main" id="{632020D4-9792-4EAE-83B9-01837E437AFB}"/>
                </a:ext>
              </a:extLst>
            </p:cNvPr>
            <p:cNvSpPr/>
            <p:nvPr/>
          </p:nvSpPr>
          <p:spPr>
            <a:xfrm>
              <a:off x="4989475" y="3765975"/>
              <a:ext cx="21250" cy="405075"/>
            </a:xfrm>
            <a:custGeom>
              <a:avLst/>
              <a:gdLst/>
              <a:ahLst/>
              <a:cxnLst/>
              <a:rect l="l" t="t" r="r" b="b"/>
              <a:pathLst>
                <a:path w="850" h="16203" extrusionOk="0">
                  <a:moveTo>
                    <a:pt x="425" y="0"/>
                  </a:moveTo>
                  <a:cubicBezTo>
                    <a:pt x="155" y="0"/>
                    <a:pt x="1" y="193"/>
                    <a:pt x="1" y="463"/>
                  </a:cubicBezTo>
                  <a:lnTo>
                    <a:pt x="1" y="15778"/>
                  </a:lnTo>
                  <a:cubicBezTo>
                    <a:pt x="1" y="16010"/>
                    <a:pt x="155" y="16203"/>
                    <a:pt x="425" y="16203"/>
                  </a:cubicBezTo>
                  <a:cubicBezTo>
                    <a:pt x="656" y="16203"/>
                    <a:pt x="849" y="16010"/>
                    <a:pt x="849" y="15778"/>
                  </a:cubicBezTo>
                  <a:lnTo>
                    <a:pt x="849" y="463"/>
                  </a:lnTo>
                  <a:cubicBezTo>
                    <a:pt x="849" y="193"/>
                    <a:pt x="656" y="0"/>
                    <a:pt x="425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822;p62">
              <a:extLst>
                <a:ext uri="{FF2B5EF4-FFF2-40B4-BE49-F238E27FC236}">
                  <a16:creationId xmlns:a16="http://schemas.microsoft.com/office/drawing/2014/main" id="{CF371CC3-8EAD-49C0-8515-9F778311F7D0}"/>
                </a:ext>
              </a:extLst>
            </p:cNvPr>
            <p:cNvSpPr/>
            <p:nvPr/>
          </p:nvSpPr>
          <p:spPr>
            <a:xfrm>
              <a:off x="5054100" y="3779225"/>
              <a:ext cx="415675" cy="201500"/>
            </a:xfrm>
            <a:custGeom>
              <a:avLst/>
              <a:gdLst/>
              <a:ahLst/>
              <a:cxnLst/>
              <a:rect l="l" t="t" r="r" b="b"/>
              <a:pathLst>
                <a:path w="16627" h="8060" extrusionOk="0">
                  <a:moveTo>
                    <a:pt x="16265" y="1"/>
                  </a:moveTo>
                  <a:cubicBezTo>
                    <a:pt x="16243" y="1"/>
                    <a:pt x="16222" y="4"/>
                    <a:pt x="16202" y="11"/>
                  </a:cubicBezTo>
                  <a:lnTo>
                    <a:pt x="155" y="7456"/>
                  </a:lnTo>
                  <a:cubicBezTo>
                    <a:pt x="39" y="7533"/>
                    <a:pt x="0" y="7726"/>
                    <a:pt x="77" y="7842"/>
                  </a:cubicBezTo>
                  <a:cubicBezTo>
                    <a:pt x="138" y="7962"/>
                    <a:pt x="245" y="8059"/>
                    <a:pt x="344" y="8059"/>
                  </a:cubicBezTo>
                  <a:cubicBezTo>
                    <a:pt x="372" y="8059"/>
                    <a:pt x="399" y="8051"/>
                    <a:pt x="425" y="8035"/>
                  </a:cubicBezTo>
                  <a:lnTo>
                    <a:pt x="16473" y="589"/>
                  </a:lnTo>
                  <a:cubicBezTo>
                    <a:pt x="16588" y="551"/>
                    <a:pt x="16627" y="358"/>
                    <a:pt x="16550" y="203"/>
                  </a:cubicBezTo>
                  <a:cubicBezTo>
                    <a:pt x="16486" y="76"/>
                    <a:pt x="16369" y="1"/>
                    <a:pt x="16265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823;p62">
              <a:extLst>
                <a:ext uri="{FF2B5EF4-FFF2-40B4-BE49-F238E27FC236}">
                  <a16:creationId xmlns:a16="http://schemas.microsoft.com/office/drawing/2014/main" id="{9A5C74A6-2D1B-4132-A6C0-B7E344DB28C2}"/>
                </a:ext>
              </a:extLst>
            </p:cNvPr>
            <p:cNvSpPr/>
            <p:nvPr/>
          </p:nvSpPr>
          <p:spPr>
            <a:xfrm>
              <a:off x="5051200" y="3808400"/>
              <a:ext cx="24125" cy="424375"/>
            </a:xfrm>
            <a:custGeom>
              <a:avLst/>
              <a:gdLst/>
              <a:ahLst/>
              <a:cxnLst/>
              <a:rect l="l" t="t" r="r" b="b"/>
              <a:pathLst>
                <a:path w="965" h="16975" extrusionOk="0">
                  <a:moveTo>
                    <a:pt x="463" y="1"/>
                  </a:moveTo>
                  <a:cubicBezTo>
                    <a:pt x="193" y="1"/>
                    <a:pt x="0" y="232"/>
                    <a:pt x="0" y="464"/>
                  </a:cubicBezTo>
                  <a:lnTo>
                    <a:pt x="0" y="16473"/>
                  </a:lnTo>
                  <a:cubicBezTo>
                    <a:pt x="0" y="16743"/>
                    <a:pt x="193" y="16975"/>
                    <a:pt x="463" y="16975"/>
                  </a:cubicBezTo>
                  <a:cubicBezTo>
                    <a:pt x="733" y="16975"/>
                    <a:pt x="965" y="16743"/>
                    <a:pt x="965" y="16473"/>
                  </a:cubicBezTo>
                  <a:lnTo>
                    <a:pt x="965" y="464"/>
                  </a:lnTo>
                  <a:cubicBezTo>
                    <a:pt x="965" y="232"/>
                    <a:pt x="733" y="1"/>
                    <a:pt x="463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824;p62">
              <a:extLst>
                <a:ext uri="{FF2B5EF4-FFF2-40B4-BE49-F238E27FC236}">
                  <a16:creationId xmlns:a16="http://schemas.microsoft.com/office/drawing/2014/main" id="{1E707D6A-902D-455F-8459-6BAA362CFB47}"/>
                </a:ext>
              </a:extLst>
            </p:cNvPr>
            <p:cNvSpPr/>
            <p:nvPr/>
          </p:nvSpPr>
          <p:spPr>
            <a:xfrm>
              <a:off x="5669400" y="3338725"/>
              <a:ext cx="392150" cy="452600"/>
            </a:xfrm>
            <a:custGeom>
              <a:avLst/>
              <a:gdLst/>
              <a:ahLst/>
              <a:cxnLst/>
              <a:rect l="l" t="t" r="r" b="b"/>
              <a:pathLst>
                <a:path w="15686" h="18104" extrusionOk="0">
                  <a:moveTo>
                    <a:pt x="5401" y="1"/>
                  </a:moveTo>
                  <a:cubicBezTo>
                    <a:pt x="4822" y="1"/>
                    <a:pt x="4359" y="348"/>
                    <a:pt x="4128" y="888"/>
                  </a:cubicBezTo>
                  <a:lnTo>
                    <a:pt x="270" y="13966"/>
                  </a:lnTo>
                  <a:cubicBezTo>
                    <a:pt x="0" y="14544"/>
                    <a:pt x="270" y="14892"/>
                    <a:pt x="540" y="15432"/>
                  </a:cubicBezTo>
                  <a:cubicBezTo>
                    <a:pt x="540" y="15432"/>
                    <a:pt x="7953" y="18104"/>
                    <a:pt x="9546" y="18104"/>
                  </a:cubicBezTo>
                  <a:cubicBezTo>
                    <a:pt x="9707" y="18104"/>
                    <a:pt x="9809" y="18077"/>
                    <a:pt x="9837" y="18016"/>
                  </a:cubicBezTo>
                  <a:lnTo>
                    <a:pt x="15392" y="1235"/>
                  </a:lnTo>
                  <a:cubicBezTo>
                    <a:pt x="15686" y="613"/>
                    <a:pt x="14482" y="268"/>
                    <a:pt x="13799" y="268"/>
                  </a:cubicBezTo>
                  <a:cubicBezTo>
                    <a:pt x="13763" y="268"/>
                    <a:pt x="13728" y="269"/>
                    <a:pt x="13695" y="271"/>
                  </a:cubicBezTo>
                  <a:lnTo>
                    <a:pt x="5401" y="1"/>
                  </a:lnTo>
                  <a:close/>
                </a:path>
              </a:pathLst>
            </a:custGeom>
            <a:solidFill>
              <a:srgbClr val="A24B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825;p62">
              <a:extLst>
                <a:ext uri="{FF2B5EF4-FFF2-40B4-BE49-F238E27FC236}">
                  <a16:creationId xmlns:a16="http://schemas.microsoft.com/office/drawing/2014/main" id="{FC88A098-973E-4873-92B6-05623FA340D4}"/>
                </a:ext>
              </a:extLst>
            </p:cNvPr>
            <p:cNvSpPr/>
            <p:nvPr/>
          </p:nvSpPr>
          <p:spPr>
            <a:xfrm>
              <a:off x="5887350" y="3350150"/>
              <a:ext cx="178450" cy="451850"/>
            </a:xfrm>
            <a:custGeom>
              <a:avLst/>
              <a:gdLst/>
              <a:ahLst/>
              <a:cxnLst/>
              <a:rect l="l" t="t" r="r" b="b"/>
              <a:pathLst>
                <a:path w="7138" h="18074" extrusionOk="0">
                  <a:moveTo>
                    <a:pt x="6003" y="0"/>
                  </a:moveTo>
                  <a:cubicBezTo>
                    <a:pt x="5599" y="0"/>
                    <a:pt x="5228" y="247"/>
                    <a:pt x="5054" y="624"/>
                  </a:cubicBezTo>
                  <a:lnTo>
                    <a:pt x="232" y="16633"/>
                  </a:lnTo>
                  <a:cubicBezTo>
                    <a:pt x="1" y="17135"/>
                    <a:pt x="232" y="17752"/>
                    <a:pt x="734" y="17984"/>
                  </a:cubicBezTo>
                  <a:cubicBezTo>
                    <a:pt x="875" y="18044"/>
                    <a:pt x="1019" y="18073"/>
                    <a:pt x="1158" y="18073"/>
                  </a:cubicBezTo>
                  <a:cubicBezTo>
                    <a:pt x="1552" y="18073"/>
                    <a:pt x="1913" y="17843"/>
                    <a:pt x="2084" y="17444"/>
                  </a:cubicBezTo>
                  <a:lnTo>
                    <a:pt x="6906" y="1434"/>
                  </a:lnTo>
                  <a:cubicBezTo>
                    <a:pt x="7137" y="933"/>
                    <a:pt x="6906" y="315"/>
                    <a:pt x="6404" y="84"/>
                  </a:cubicBezTo>
                  <a:cubicBezTo>
                    <a:pt x="6271" y="27"/>
                    <a:pt x="6135" y="0"/>
                    <a:pt x="6003" y="0"/>
                  </a:cubicBezTo>
                  <a:close/>
                </a:path>
              </a:pathLst>
            </a:custGeom>
            <a:solidFill>
              <a:srgbClr val="8C29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826;p62">
              <a:extLst>
                <a:ext uri="{FF2B5EF4-FFF2-40B4-BE49-F238E27FC236}">
                  <a16:creationId xmlns:a16="http://schemas.microsoft.com/office/drawing/2014/main" id="{A4D6AD33-D068-41EC-B480-8E518B1C7663}"/>
                </a:ext>
              </a:extLst>
            </p:cNvPr>
            <p:cNvSpPr/>
            <p:nvPr/>
          </p:nvSpPr>
          <p:spPr>
            <a:xfrm>
              <a:off x="5374275" y="3678200"/>
              <a:ext cx="550725" cy="152425"/>
            </a:xfrm>
            <a:custGeom>
              <a:avLst/>
              <a:gdLst/>
              <a:ahLst/>
              <a:cxnLst/>
              <a:rect l="l" t="t" r="r" b="b"/>
              <a:pathLst>
                <a:path w="22029" h="6097" extrusionOk="0">
                  <a:moveTo>
                    <a:pt x="14120" y="1"/>
                  </a:moveTo>
                  <a:lnTo>
                    <a:pt x="1158" y="541"/>
                  </a:lnTo>
                  <a:cubicBezTo>
                    <a:pt x="579" y="541"/>
                    <a:pt x="1" y="1313"/>
                    <a:pt x="618" y="1544"/>
                  </a:cubicBezTo>
                  <a:cubicBezTo>
                    <a:pt x="618" y="1544"/>
                    <a:pt x="5131" y="6096"/>
                    <a:pt x="5826" y="6096"/>
                  </a:cubicBezTo>
                  <a:lnTo>
                    <a:pt x="20292" y="4592"/>
                  </a:lnTo>
                  <a:cubicBezTo>
                    <a:pt x="20987" y="4592"/>
                    <a:pt x="22028" y="3743"/>
                    <a:pt x="21720" y="3203"/>
                  </a:cubicBezTo>
                  <a:lnTo>
                    <a:pt x="19984" y="2354"/>
                  </a:lnTo>
                  <a:cubicBezTo>
                    <a:pt x="18518" y="1930"/>
                    <a:pt x="14699" y="1"/>
                    <a:pt x="14120" y="1"/>
                  </a:cubicBezTo>
                  <a:close/>
                </a:path>
              </a:pathLst>
            </a:custGeom>
            <a:solidFill>
              <a:srgbClr val="A24B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827;p62">
              <a:extLst>
                <a:ext uri="{FF2B5EF4-FFF2-40B4-BE49-F238E27FC236}">
                  <a16:creationId xmlns:a16="http://schemas.microsoft.com/office/drawing/2014/main" id="{9BAEBE85-7D3D-4EA7-9473-BF65DAB2E18C}"/>
                </a:ext>
              </a:extLst>
            </p:cNvPr>
            <p:cNvSpPr/>
            <p:nvPr/>
          </p:nvSpPr>
          <p:spPr>
            <a:xfrm>
              <a:off x="5477475" y="3756275"/>
              <a:ext cx="456200" cy="87850"/>
            </a:xfrm>
            <a:custGeom>
              <a:avLst/>
              <a:gdLst/>
              <a:ahLst/>
              <a:cxnLst/>
              <a:rect l="l" t="t" r="r" b="b"/>
              <a:pathLst>
                <a:path w="18248" h="3514" extrusionOk="0">
                  <a:moveTo>
                    <a:pt x="17222" y="1"/>
                  </a:moveTo>
                  <a:cubicBezTo>
                    <a:pt x="17204" y="1"/>
                    <a:pt x="17185" y="1"/>
                    <a:pt x="17167" y="3"/>
                  </a:cubicBezTo>
                  <a:lnTo>
                    <a:pt x="1003" y="1006"/>
                  </a:lnTo>
                  <a:cubicBezTo>
                    <a:pt x="386" y="1121"/>
                    <a:pt x="0" y="1700"/>
                    <a:pt x="116" y="2317"/>
                  </a:cubicBezTo>
                  <a:cubicBezTo>
                    <a:pt x="155" y="3012"/>
                    <a:pt x="618" y="3513"/>
                    <a:pt x="1119" y="3513"/>
                  </a:cubicBezTo>
                  <a:lnTo>
                    <a:pt x="17321" y="2510"/>
                  </a:lnTo>
                  <a:cubicBezTo>
                    <a:pt x="17862" y="2472"/>
                    <a:pt x="18247" y="1893"/>
                    <a:pt x="18209" y="1199"/>
                  </a:cubicBezTo>
                  <a:cubicBezTo>
                    <a:pt x="18171" y="528"/>
                    <a:pt x="17738" y="1"/>
                    <a:pt x="17222" y="1"/>
                  </a:cubicBezTo>
                  <a:close/>
                </a:path>
              </a:pathLst>
            </a:custGeom>
            <a:solidFill>
              <a:srgbClr val="8C29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828;p62">
              <a:extLst>
                <a:ext uri="{FF2B5EF4-FFF2-40B4-BE49-F238E27FC236}">
                  <a16:creationId xmlns:a16="http://schemas.microsoft.com/office/drawing/2014/main" id="{30D51071-048F-4FC7-ABA0-C03E6441B02B}"/>
                </a:ext>
              </a:extLst>
            </p:cNvPr>
            <p:cNvSpPr/>
            <p:nvPr/>
          </p:nvSpPr>
          <p:spPr>
            <a:xfrm>
              <a:off x="5368800" y="3695125"/>
              <a:ext cx="158850" cy="147600"/>
            </a:xfrm>
            <a:custGeom>
              <a:avLst/>
              <a:gdLst/>
              <a:ahLst/>
              <a:cxnLst/>
              <a:rect l="l" t="t" r="r" b="b"/>
              <a:pathLst>
                <a:path w="6354" h="5904" extrusionOk="0">
                  <a:moveTo>
                    <a:pt x="1015" y="1"/>
                  </a:moveTo>
                  <a:cubicBezTo>
                    <a:pt x="0" y="1"/>
                    <a:pt x="68" y="779"/>
                    <a:pt x="104" y="1099"/>
                  </a:cubicBezTo>
                  <a:cubicBezTo>
                    <a:pt x="178" y="1395"/>
                    <a:pt x="4428" y="5904"/>
                    <a:pt x="5439" y="5904"/>
                  </a:cubicBezTo>
                  <a:cubicBezTo>
                    <a:pt x="5479" y="5904"/>
                    <a:pt x="5514" y="5897"/>
                    <a:pt x="5543" y="5882"/>
                  </a:cubicBezTo>
                  <a:cubicBezTo>
                    <a:pt x="6353" y="5496"/>
                    <a:pt x="5736" y="3452"/>
                    <a:pt x="5736" y="3452"/>
                  </a:cubicBezTo>
                  <a:cubicBezTo>
                    <a:pt x="4810" y="3297"/>
                    <a:pt x="1879" y="96"/>
                    <a:pt x="1300" y="18"/>
                  </a:cubicBezTo>
                  <a:cubicBezTo>
                    <a:pt x="1197" y="6"/>
                    <a:pt x="1102" y="1"/>
                    <a:pt x="1015" y="1"/>
                  </a:cubicBezTo>
                  <a:close/>
                </a:path>
              </a:pathLst>
            </a:custGeom>
            <a:solidFill>
              <a:srgbClr val="8C29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829;p62">
              <a:extLst>
                <a:ext uri="{FF2B5EF4-FFF2-40B4-BE49-F238E27FC236}">
                  <a16:creationId xmlns:a16="http://schemas.microsoft.com/office/drawing/2014/main" id="{9203AD37-032C-489E-B6CD-67FDDE215168}"/>
                </a:ext>
              </a:extLst>
            </p:cNvPr>
            <p:cNvSpPr/>
            <p:nvPr/>
          </p:nvSpPr>
          <p:spPr>
            <a:xfrm>
              <a:off x="4919075" y="3693650"/>
              <a:ext cx="570000" cy="162050"/>
            </a:xfrm>
            <a:custGeom>
              <a:avLst/>
              <a:gdLst/>
              <a:ahLst/>
              <a:cxnLst/>
              <a:rect l="l" t="t" r="r" b="b"/>
              <a:pathLst>
                <a:path w="22800" h="6482" extrusionOk="0">
                  <a:moveTo>
                    <a:pt x="17862" y="0"/>
                  </a:moveTo>
                  <a:lnTo>
                    <a:pt x="1081" y="926"/>
                  </a:lnTo>
                  <a:cubicBezTo>
                    <a:pt x="386" y="926"/>
                    <a:pt x="0" y="1273"/>
                    <a:pt x="0" y="1775"/>
                  </a:cubicBezTo>
                  <a:cubicBezTo>
                    <a:pt x="0" y="1775"/>
                    <a:pt x="4012" y="6481"/>
                    <a:pt x="4823" y="6481"/>
                  </a:cubicBezTo>
                  <a:lnTo>
                    <a:pt x="20832" y="4977"/>
                  </a:lnTo>
                  <a:cubicBezTo>
                    <a:pt x="21642" y="4977"/>
                    <a:pt x="22799" y="4629"/>
                    <a:pt x="22452" y="4051"/>
                  </a:cubicBezTo>
                  <a:lnTo>
                    <a:pt x="22336" y="3472"/>
                  </a:lnTo>
                  <a:cubicBezTo>
                    <a:pt x="20948" y="2083"/>
                    <a:pt x="18556" y="0"/>
                    <a:pt x="17862" y="0"/>
                  </a:cubicBezTo>
                  <a:close/>
                </a:path>
              </a:pathLst>
            </a:custGeom>
            <a:solidFill>
              <a:srgbClr val="A24B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830;p62">
              <a:extLst>
                <a:ext uri="{FF2B5EF4-FFF2-40B4-BE49-F238E27FC236}">
                  <a16:creationId xmlns:a16="http://schemas.microsoft.com/office/drawing/2014/main" id="{2D5CA436-EE8A-417F-8C38-70A28369B4DB}"/>
                </a:ext>
              </a:extLst>
            </p:cNvPr>
            <p:cNvSpPr/>
            <p:nvPr/>
          </p:nvSpPr>
          <p:spPr>
            <a:xfrm>
              <a:off x="4993325" y="3781400"/>
              <a:ext cx="509250" cy="86875"/>
            </a:xfrm>
            <a:custGeom>
              <a:avLst/>
              <a:gdLst/>
              <a:ahLst/>
              <a:cxnLst/>
              <a:rect l="l" t="t" r="r" b="b"/>
              <a:pathLst>
                <a:path w="20370" h="3475" extrusionOk="0">
                  <a:moveTo>
                    <a:pt x="19096" y="1"/>
                  </a:moveTo>
                  <a:lnTo>
                    <a:pt x="1042" y="1004"/>
                  </a:lnTo>
                  <a:cubicBezTo>
                    <a:pt x="425" y="1004"/>
                    <a:pt x="1" y="2315"/>
                    <a:pt x="1" y="2315"/>
                  </a:cubicBezTo>
                  <a:cubicBezTo>
                    <a:pt x="1" y="2949"/>
                    <a:pt x="505" y="3475"/>
                    <a:pt x="1131" y="3475"/>
                  </a:cubicBezTo>
                  <a:cubicBezTo>
                    <a:pt x="1153" y="3475"/>
                    <a:pt x="1175" y="3474"/>
                    <a:pt x="1197" y="3473"/>
                  </a:cubicBezTo>
                  <a:lnTo>
                    <a:pt x="19251" y="2508"/>
                  </a:lnTo>
                  <a:cubicBezTo>
                    <a:pt x="19907" y="2431"/>
                    <a:pt x="20369" y="1852"/>
                    <a:pt x="20292" y="1197"/>
                  </a:cubicBezTo>
                  <a:cubicBezTo>
                    <a:pt x="20292" y="541"/>
                    <a:pt x="19752" y="1"/>
                    <a:pt x="19096" y="1"/>
                  </a:cubicBezTo>
                  <a:close/>
                </a:path>
              </a:pathLst>
            </a:custGeom>
            <a:solidFill>
              <a:srgbClr val="8C29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831;p62">
              <a:extLst>
                <a:ext uri="{FF2B5EF4-FFF2-40B4-BE49-F238E27FC236}">
                  <a16:creationId xmlns:a16="http://schemas.microsoft.com/office/drawing/2014/main" id="{7C5E2726-F44C-44ED-86C6-1CCE754D2649}"/>
                </a:ext>
              </a:extLst>
            </p:cNvPr>
            <p:cNvSpPr/>
            <p:nvPr/>
          </p:nvSpPr>
          <p:spPr>
            <a:xfrm>
              <a:off x="4907500" y="3718725"/>
              <a:ext cx="141800" cy="148350"/>
            </a:xfrm>
            <a:custGeom>
              <a:avLst/>
              <a:gdLst/>
              <a:ahLst/>
              <a:cxnLst/>
              <a:rect l="l" t="t" r="r" b="b"/>
              <a:pathLst>
                <a:path w="5672" h="5934" extrusionOk="0">
                  <a:moveTo>
                    <a:pt x="1004" y="0"/>
                  </a:moveTo>
                  <a:cubicBezTo>
                    <a:pt x="348" y="0"/>
                    <a:pt x="1" y="2006"/>
                    <a:pt x="541" y="2662"/>
                  </a:cubicBezTo>
                  <a:cubicBezTo>
                    <a:pt x="723" y="2881"/>
                    <a:pt x="3428" y="5933"/>
                    <a:pt x="4535" y="5933"/>
                  </a:cubicBezTo>
                  <a:cubicBezTo>
                    <a:pt x="4597" y="5933"/>
                    <a:pt x="4655" y="5923"/>
                    <a:pt x="4707" y="5902"/>
                  </a:cubicBezTo>
                  <a:cubicBezTo>
                    <a:pt x="5671" y="5517"/>
                    <a:pt x="5208" y="3549"/>
                    <a:pt x="5208" y="3549"/>
                  </a:cubicBezTo>
                  <a:cubicBezTo>
                    <a:pt x="4128" y="3395"/>
                    <a:pt x="1659" y="0"/>
                    <a:pt x="1004" y="0"/>
                  </a:cubicBezTo>
                  <a:close/>
                </a:path>
              </a:pathLst>
            </a:custGeom>
            <a:solidFill>
              <a:srgbClr val="8C29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832;p62">
              <a:extLst>
                <a:ext uri="{FF2B5EF4-FFF2-40B4-BE49-F238E27FC236}">
                  <a16:creationId xmlns:a16="http://schemas.microsoft.com/office/drawing/2014/main" id="{A3BBDBF6-963A-4F96-BAEF-7A40B1F318FF}"/>
                </a:ext>
              </a:extLst>
            </p:cNvPr>
            <p:cNvSpPr/>
            <p:nvPr/>
          </p:nvSpPr>
          <p:spPr>
            <a:xfrm>
              <a:off x="4880500" y="3654450"/>
              <a:ext cx="404125" cy="486950"/>
            </a:xfrm>
            <a:custGeom>
              <a:avLst/>
              <a:gdLst/>
              <a:ahLst/>
              <a:cxnLst/>
              <a:rect l="l" t="t" r="r" b="b"/>
              <a:pathLst>
                <a:path w="16165" h="19478" extrusionOk="0">
                  <a:moveTo>
                    <a:pt x="10181" y="1"/>
                  </a:moveTo>
                  <a:cubicBezTo>
                    <a:pt x="5865" y="1"/>
                    <a:pt x="453" y="1939"/>
                    <a:pt x="348" y="3304"/>
                  </a:cubicBezTo>
                  <a:cubicBezTo>
                    <a:pt x="348" y="3304"/>
                    <a:pt x="0" y="4886"/>
                    <a:pt x="772" y="6005"/>
                  </a:cubicBezTo>
                  <a:cubicBezTo>
                    <a:pt x="1119" y="6467"/>
                    <a:pt x="2701" y="14414"/>
                    <a:pt x="2315" y="15957"/>
                  </a:cubicBezTo>
                  <a:cubicBezTo>
                    <a:pt x="1659" y="18002"/>
                    <a:pt x="1543" y="18311"/>
                    <a:pt x="965" y="18812"/>
                  </a:cubicBezTo>
                  <a:cubicBezTo>
                    <a:pt x="570" y="19251"/>
                    <a:pt x="924" y="19478"/>
                    <a:pt x="1516" y="19478"/>
                  </a:cubicBezTo>
                  <a:cubicBezTo>
                    <a:pt x="1965" y="19478"/>
                    <a:pt x="2549" y="19348"/>
                    <a:pt x="3048" y="19082"/>
                  </a:cubicBezTo>
                  <a:cubicBezTo>
                    <a:pt x="3704" y="18735"/>
                    <a:pt x="3549" y="17732"/>
                    <a:pt x="4244" y="17269"/>
                  </a:cubicBezTo>
                  <a:cubicBezTo>
                    <a:pt x="5363" y="16536"/>
                    <a:pt x="5478" y="16150"/>
                    <a:pt x="4938" y="15456"/>
                  </a:cubicBezTo>
                  <a:cubicBezTo>
                    <a:pt x="4745" y="15224"/>
                    <a:pt x="4630" y="14954"/>
                    <a:pt x="4591" y="14646"/>
                  </a:cubicBezTo>
                  <a:cubicBezTo>
                    <a:pt x="4475" y="13489"/>
                    <a:pt x="5710" y="8473"/>
                    <a:pt x="3935" y="5735"/>
                  </a:cubicBezTo>
                  <a:cubicBezTo>
                    <a:pt x="2894" y="4076"/>
                    <a:pt x="11921" y="5002"/>
                    <a:pt x="13849" y="3381"/>
                  </a:cubicBezTo>
                  <a:cubicBezTo>
                    <a:pt x="16164" y="1491"/>
                    <a:pt x="11458" y="64"/>
                    <a:pt x="11458" y="64"/>
                  </a:cubicBezTo>
                  <a:cubicBezTo>
                    <a:pt x="11048" y="21"/>
                    <a:pt x="10620" y="1"/>
                    <a:pt x="10181" y="1"/>
                  </a:cubicBezTo>
                  <a:close/>
                </a:path>
              </a:pathLst>
            </a:custGeom>
            <a:solidFill>
              <a:srgbClr val="D8A7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833;p62">
              <a:extLst>
                <a:ext uri="{FF2B5EF4-FFF2-40B4-BE49-F238E27FC236}">
                  <a16:creationId xmlns:a16="http://schemas.microsoft.com/office/drawing/2014/main" id="{2E2720F1-354B-4B01-9998-DCE06DFE1168}"/>
                </a:ext>
              </a:extLst>
            </p:cNvPr>
            <p:cNvSpPr/>
            <p:nvPr/>
          </p:nvSpPr>
          <p:spPr>
            <a:xfrm>
              <a:off x="5001050" y="3608300"/>
              <a:ext cx="271025" cy="168300"/>
            </a:xfrm>
            <a:custGeom>
              <a:avLst/>
              <a:gdLst/>
              <a:ahLst/>
              <a:cxnLst/>
              <a:rect l="l" t="t" r="r" b="b"/>
              <a:pathLst>
                <a:path w="10841" h="6732" extrusionOk="0">
                  <a:moveTo>
                    <a:pt x="4508" y="0"/>
                  </a:moveTo>
                  <a:cubicBezTo>
                    <a:pt x="4371" y="0"/>
                    <a:pt x="4267" y="18"/>
                    <a:pt x="4205" y="58"/>
                  </a:cubicBezTo>
                  <a:cubicBezTo>
                    <a:pt x="3550" y="482"/>
                    <a:pt x="3550" y="1524"/>
                    <a:pt x="3125" y="1524"/>
                  </a:cubicBezTo>
                  <a:cubicBezTo>
                    <a:pt x="2045" y="1755"/>
                    <a:pt x="1003" y="2064"/>
                    <a:pt x="0" y="2411"/>
                  </a:cubicBezTo>
                  <a:cubicBezTo>
                    <a:pt x="733" y="2527"/>
                    <a:pt x="1428" y="2836"/>
                    <a:pt x="1968" y="3298"/>
                  </a:cubicBezTo>
                  <a:cubicBezTo>
                    <a:pt x="2855" y="4070"/>
                    <a:pt x="2894" y="5767"/>
                    <a:pt x="2894" y="6616"/>
                  </a:cubicBezTo>
                  <a:cubicBezTo>
                    <a:pt x="2894" y="6307"/>
                    <a:pt x="8179" y="6732"/>
                    <a:pt x="9876" y="5729"/>
                  </a:cubicBezTo>
                  <a:cubicBezTo>
                    <a:pt x="10841" y="5150"/>
                    <a:pt x="10262" y="2180"/>
                    <a:pt x="10262" y="1678"/>
                  </a:cubicBezTo>
                  <a:cubicBezTo>
                    <a:pt x="10262" y="1678"/>
                    <a:pt x="5829" y="0"/>
                    <a:pt x="4508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834;p62">
              <a:extLst>
                <a:ext uri="{FF2B5EF4-FFF2-40B4-BE49-F238E27FC236}">
                  <a16:creationId xmlns:a16="http://schemas.microsoft.com/office/drawing/2014/main" id="{67F68FFA-B35D-42A4-9BFB-08B62B383E14}"/>
                </a:ext>
              </a:extLst>
            </p:cNvPr>
            <p:cNvSpPr/>
            <p:nvPr/>
          </p:nvSpPr>
          <p:spPr>
            <a:xfrm>
              <a:off x="5063725" y="3261575"/>
              <a:ext cx="190025" cy="363050"/>
            </a:xfrm>
            <a:custGeom>
              <a:avLst/>
              <a:gdLst/>
              <a:ahLst/>
              <a:cxnLst/>
              <a:rect l="l" t="t" r="r" b="b"/>
              <a:pathLst>
                <a:path w="7601" h="14522" extrusionOk="0">
                  <a:moveTo>
                    <a:pt x="3319" y="1"/>
                  </a:moveTo>
                  <a:cubicBezTo>
                    <a:pt x="3319" y="1"/>
                    <a:pt x="1" y="2200"/>
                    <a:pt x="965" y="2971"/>
                  </a:cubicBezTo>
                  <a:cubicBezTo>
                    <a:pt x="1891" y="3743"/>
                    <a:pt x="2200" y="4823"/>
                    <a:pt x="1621" y="6790"/>
                  </a:cubicBezTo>
                  <a:cubicBezTo>
                    <a:pt x="1235" y="8063"/>
                    <a:pt x="1621" y="8951"/>
                    <a:pt x="1968" y="10224"/>
                  </a:cubicBezTo>
                  <a:cubicBezTo>
                    <a:pt x="2238" y="11497"/>
                    <a:pt x="2431" y="12808"/>
                    <a:pt x="2508" y="14120"/>
                  </a:cubicBezTo>
                  <a:cubicBezTo>
                    <a:pt x="2545" y="14399"/>
                    <a:pt x="2691" y="14522"/>
                    <a:pt x="2912" y="14522"/>
                  </a:cubicBezTo>
                  <a:cubicBezTo>
                    <a:pt x="4096" y="14522"/>
                    <a:pt x="7420" y="11008"/>
                    <a:pt x="7485" y="9221"/>
                  </a:cubicBezTo>
                  <a:cubicBezTo>
                    <a:pt x="7601" y="6675"/>
                    <a:pt x="6289" y="3820"/>
                    <a:pt x="5595" y="3280"/>
                  </a:cubicBezTo>
                  <a:cubicBezTo>
                    <a:pt x="5132" y="2894"/>
                    <a:pt x="4476" y="3357"/>
                    <a:pt x="3319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835;p62">
              <a:extLst>
                <a:ext uri="{FF2B5EF4-FFF2-40B4-BE49-F238E27FC236}">
                  <a16:creationId xmlns:a16="http://schemas.microsoft.com/office/drawing/2014/main" id="{3A223C49-A0DD-486E-B5AC-35A3D74E866A}"/>
                </a:ext>
              </a:extLst>
            </p:cNvPr>
            <p:cNvSpPr/>
            <p:nvPr/>
          </p:nvSpPr>
          <p:spPr>
            <a:xfrm>
              <a:off x="5021300" y="3187125"/>
              <a:ext cx="122500" cy="164175"/>
            </a:xfrm>
            <a:custGeom>
              <a:avLst/>
              <a:gdLst/>
              <a:ahLst/>
              <a:cxnLst/>
              <a:rect l="l" t="t" r="r" b="b"/>
              <a:pathLst>
                <a:path w="4900" h="6567" extrusionOk="0">
                  <a:moveTo>
                    <a:pt x="2303" y="0"/>
                  </a:moveTo>
                  <a:cubicBezTo>
                    <a:pt x="2105" y="0"/>
                    <a:pt x="1891" y="39"/>
                    <a:pt x="1659" y="124"/>
                  </a:cubicBezTo>
                  <a:cubicBezTo>
                    <a:pt x="425" y="548"/>
                    <a:pt x="1" y="1204"/>
                    <a:pt x="386" y="3172"/>
                  </a:cubicBezTo>
                  <a:cubicBezTo>
                    <a:pt x="386" y="3287"/>
                    <a:pt x="656" y="3519"/>
                    <a:pt x="656" y="3635"/>
                  </a:cubicBezTo>
                  <a:cubicBezTo>
                    <a:pt x="656" y="3635"/>
                    <a:pt x="656" y="3673"/>
                    <a:pt x="656" y="3712"/>
                  </a:cubicBezTo>
                  <a:cubicBezTo>
                    <a:pt x="618" y="4175"/>
                    <a:pt x="618" y="4676"/>
                    <a:pt x="656" y="5139"/>
                  </a:cubicBezTo>
                  <a:cubicBezTo>
                    <a:pt x="774" y="5257"/>
                    <a:pt x="915" y="5307"/>
                    <a:pt x="1078" y="5307"/>
                  </a:cubicBezTo>
                  <a:cubicBezTo>
                    <a:pt x="1128" y="5307"/>
                    <a:pt x="1180" y="5302"/>
                    <a:pt x="1235" y="5293"/>
                  </a:cubicBezTo>
                  <a:cubicBezTo>
                    <a:pt x="1351" y="5563"/>
                    <a:pt x="1389" y="5795"/>
                    <a:pt x="1505" y="5988"/>
                  </a:cubicBezTo>
                  <a:cubicBezTo>
                    <a:pt x="1814" y="6489"/>
                    <a:pt x="2007" y="6566"/>
                    <a:pt x="2199" y="6566"/>
                  </a:cubicBezTo>
                  <a:cubicBezTo>
                    <a:pt x="2817" y="6451"/>
                    <a:pt x="3434" y="5949"/>
                    <a:pt x="4051" y="5602"/>
                  </a:cubicBezTo>
                  <a:cubicBezTo>
                    <a:pt x="4900" y="5100"/>
                    <a:pt x="4514" y="3750"/>
                    <a:pt x="4321" y="2747"/>
                  </a:cubicBezTo>
                  <a:cubicBezTo>
                    <a:pt x="4058" y="1332"/>
                    <a:pt x="3457" y="0"/>
                    <a:pt x="2303" y="0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836;p62">
              <a:extLst>
                <a:ext uri="{FF2B5EF4-FFF2-40B4-BE49-F238E27FC236}">
                  <a16:creationId xmlns:a16="http://schemas.microsoft.com/office/drawing/2014/main" id="{BFCA0B0F-84E2-44AA-B585-316F504FADA9}"/>
                </a:ext>
              </a:extLst>
            </p:cNvPr>
            <p:cNvSpPr/>
            <p:nvPr/>
          </p:nvSpPr>
          <p:spPr>
            <a:xfrm>
              <a:off x="5005875" y="3161975"/>
              <a:ext cx="176500" cy="150650"/>
            </a:xfrm>
            <a:custGeom>
              <a:avLst/>
              <a:gdLst/>
              <a:ahLst/>
              <a:cxnLst/>
              <a:rect l="l" t="t" r="r" b="b"/>
              <a:pathLst>
                <a:path w="7060" h="6026" extrusionOk="0">
                  <a:moveTo>
                    <a:pt x="4088" y="0"/>
                  </a:moveTo>
                  <a:cubicBezTo>
                    <a:pt x="4005" y="0"/>
                    <a:pt x="3916" y="4"/>
                    <a:pt x="3819" y="11"/>
                  </a:cubicBezTo>
                  <a:cubicBezTo>
                    <a:pt x="2971" y="88"/>
                    <a:pt x="2161" y="397"/>
                    <a:pt x="1505" y="976"/>
                  </a:cubicBezTo>
                  <a:cubicBezTo>
                    <a:pt x="1505" y="976"/>
                    <a:pt x="0" y="1670"/>
                    <a:pt x="39" y="1709"/>
                  </a:cubicBezTo>
                  <a:cubicBezTo>
                    <a:pt x="193" y="1728"/>
                    <a:pt x="338" y="1738"/>
                    <a:pt x="483" y="1738"/>
                  </a:cubicBezTo>
                  <a:cubicBezTo>
                    <a:pt x="627" y="1738"/>
                    <a:pt x="772" y="1728"/>
                    <a:pt x="926" y="1709"/>
                  </a:cubicBezTo>
                  <a:lnTo>
                    <a:pt x="926" y="1709"/>
                  </a:lnTo>
                  <a:lnTo>
                    <a:pt x="39" y="1863"/>
                  </a:lnTo>
                  <a:cubicBezTo>
                    <a:pt x="78" y="2056"/>
                    <a:pt x="193" y="2210"/>
                    <a:pt x="309" y="2326"/>
                  </a:cubicBezTo>
                  <a:cubicBezTo>
                    <a:pt x="733" y="2635"/>
                    <a:pt x="463" y="2596"/>
                    <a:pt x="810" y="2789"/>
                  </a:cubicBezTo>
                  <a:cubicBezTo>
                    <a:pt x="810" y="2789"/>
                    <a:pt x="1929" y="2635"/>
                    <a:pt x="2084" y="2442"/>
                  </a:cubicBezTo>
                  <a:cubicBezTo>
                    <a:pt x="2686" y="1680"/>
                    <a:pt x="3446" y="1310"/>
                    <a:pt x="3503" y="1310"/>
                  </a:cubicBezTo>
                  <a:cubicBezTo>
                    <a:pt x="3516" y="1310"/>
                    <a:pt x="3495" y="1327"/>
                    <a:pt x="3434" y="1362"/>
                  </a:cubicBezTo>
                  <a:cubicBezTo>
                    <a:pt x="3087" y="1554"/>
                    <a:pt x="1891" y="2480"/>
                    <a:pt x="2276" y="2635"/>
                  </a:cubicBezTo>
                  <a:cubicBezTo>
                    <a:pt x="3125" y="3059"/>
                    <a:pt x="3742" y="3908"/>
                    <a:pt x="3897" y="4911"/>
                  </a:cubicBezTo>
                  <a:cubicBezTo>
                    <a:pt x="3897" y="4920"/>
                    <a:pt x="3899" y="4925"/>
                    <a:pt x="3902" y="4925"/>
                  </a:cubicBezTo>
                  <a:cubicBezTo>
                    <a:pt x="3941" y="4925"/>
                    <a:pt x="4176" y="4399"/>
                    <a:pt x="4282" y="4293"/>
                  </a:cubicBezTo>
                  <a:cubicBezTo>
                    <a:pt x="4360" y="4216"/>
                    <a:pt x="4167" y="3753"/>
                    <a:pt x="4205" y="3638"/>
                  </a:cubicBezTo>
                  <a:cubicBezTo>
                    <a:pt x="4231" y="3548"/>
                    <a:pt x="4330" y="3496"/>
                    <a:pt x="4447" y="3496"/>
                  </a:cubicBezTo>
                  <a:cubicBezTo>
                    <a:pt x="4681" y="3496"/>
                    <a:pt x="4990" y="3702"/>
                    <a:pt x="4938" y="4216"/>
                  </a:cubicBezTo>
                  <a:cubicBezTo>
                    <a:pt x="4900" y="4602"/>
                    <a:pt x="5594" y="5566"/>
                    <a:pt x="5594" y="5566"/>
                  </a:cubicBezTo>
                  <a:cubicBezTo>
                    <a:pt x="5594" y="5566"/>
                    <a:pt x="6295" y="6026"/>
                    <a:pt x="6760" y="6026"/>
                  </a:cubicBezTo>
                  <a:cubicBezTo>
                    <a:pt x="6882" y="6026"/>
                    <a:pt x="6988" y="5994"/>
                    <a:pt x="7060" y="5914"/>
                  </a:cubicBezTo>
                  <a:cubicBezTo>
                    <a:pt x="6558" y="5682"/>
                    <a:pt x="6674" y="3753"/>
                    <a:pt x="6674" y="3753"/>
                  </a:cubicBezTo>
                  <a:cubicBezTo>
                    <a:pt x="7021" y="783"/>
                    <a:pt x="5054" y="281"/>
                    <a:pt x="5054" y="281"/>
                  </a:cubicBezTo>
                  <a:cubicBezTo>
                    <a:pt x="5054" y="281"/>
                    <a:pt x="4835" y="0"/>
                    <a:pt x="4088" y="0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837;p62">
              <a:extLst>
                <a:ext uri="{FF2B5EF4-FFF2-40B4-BE49-F238E27FC236}">
                  <a16:creationId xmlns:a16="http://schemas.microsoft.com/office/drawing/2014/main" id="{04B4DE7B-5014-4BFD-8BB7-D244F87F1D80}"/>
                </a:ext>
              </a:extLst>
            </p:cNvPr>
            <p:cNvSpPr/>
            <p:nvPr/>
          </p:nvSpPr>
          <p:spPr>
            <a:xfrm>
              <a:off x="5108100" y="3240775"/>
              <a:ext cx="23175" cy="43075"/>
            </a:xfrm>
            <a:custGeom>
              <a:avLst/>
              <a:gdLst/>
              <a:ahLst/>
              <a:cxnLst/>
              <a:rect l="l" t="t" r="r" b="b"/>
              <a:pathLst>
                <a:path w="927" h="1723" extrusionOk="0">
                  <a:moveTo>
                    <a:pt x="465" y="1"/>
                  </a:moveTo>
                  <a:cubicBezTo>
                    <a:pt x="281" y="1"/>
                    <a:pt x="73" y="158"/>
                    <a:pt x="1" y="254"/>
                  </a:cubicBezTo>
                  <a:cubicBezTo>
                    <a:pt x="1" y="254"/>
                    <a:pt x="184" y="1723"/>
                    <a:pt x="551" y="1723"/>
                  </a:cubicBezTo>
                  <a:cubicBezTo>
                    <a:pt x="560" y="1723"/>
                    <a:pt x="570" y="1722"/>
                    <a:pt x="579" y="1720"/>
                  </a:cubicBezTo>
                  <a:cubicBezTo>
                    <a:pt x="926" y="1643"/>
                    <a:pt x="926" y="640"/>
                    <a:pt x="733" y="216"/>
                  </a:cubicBezTo>
                  <a:cubicBezTo>
                    <a:pt x="676" y="57"/>
                    <a:pt x="575" y="1"/>
                    <a:pt x="465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838;p62">
              <a:extLst>
                <a:ext uri="{FF2B5EF4-FFF2-40B4-BE49-F238E27FC236}">
                  <a16:creationId xmlns:a16="http://schemas.microsoft.com/office/drawing/2014/main" id="{B5198F3B-28F9-4EE2-A1A4-2E3C7413C323}"/>
                </a:ext>
              </a:extLst>
            </p:cNvPr>
            <p:cNvSpPr/>
            <p:nvPr/>
          </p:nvSpPr>
          <p:spPr>
            <a:xfrm>
              <a:off x="5082050" y="3332950"/>
              <a:ext cx="197100" cy="392500"/>
            </a:xfrm>
            <a:custGeom>
              <a:avLst/>
              <a:gdLst/>
              <a:ahLst/>
              <a:cxnLst/>
              <a:rect l="l" t="t" r="r" b="b"/>
              <a:pathLst>
                <a:path w="7884" h="15700" extrusionOk="0">
                  <a:moveTo>
                    <a:pt x="4553" y="0"/>
                  </a:moveTo>
                  <a:cubicBezTo>
                    <a:pt x="4013" y="1081"/>
                    <a:pt x="1390" y="2392"/>
                    <a:pt x="927" y="2392"/>
                  </a:cubicBezTo>
                  <a:cubicBezTo>
                    <a:pt x="502" y="3974"/>
                    <a:pt x="1" y="5285"/>
                    <a:pt x="78" y="6751"/>
                  </a:cubicBezTo>
                  <a:cubicBezTo>
                    <a:pt x="78" y="6751"/>
                    <a:pt x="232" y="7484"/>
                    <a:pt x="348" y="8024"/>
                  </a:cubicBezTo>
                  <a:cubicBezTo>
                    <a:pt x="464" y="8565"/>
                    <a:pt x="40" y="10108"/>
                    <a:pt x="464" y="12036"/>
                  </a:cubicBezTo>
                  <a:cubicBezTo>
                    <a:pt x="1853" y="12769"/>
                    <a:pt x="2470" y="12924"/>
                    <a:pt x="3781" y="13850"/>
                  </a:cubicBezTo>
                  <a:cubicBezTo>
                    <a:pt x="4553" y="14351"/>
                    <a:pt x="5286" y="14930"/>
                    <a:pt x="5942" y="15508"/>
                  </a:cubicBezTo>
                  <a:cubicBezTo>
                    <a:pt x="6117" y="15640"/>
                    <a:pt x="6454" y="15700"/>
                    <a:pt x="6789" y="15700"/>
                  </a:cubicBezTo>
                  <a:cubicBezTo>
                    <a:pt x="7338" y="15700"/>
                    <a:pt x="7884" y="15540"/>
                    <a:pt x="7716" y="15277"/>
                  </a:cubicBezTo>
                  <a:cubicBezTo>
                    <a:pt x="7523" y="15007"/>
                    <a:pt x="7060" y="10532"/>
                    <a:pt x="7369" y="7639"/>
                  </a:cubicBezTo>
                  <a:cubicBezTo>
                    <a:pt x="7716" y="4745"/>
                    <a:pt x="6675" y="2199"/>
                    <a:pt x="5826" y="1235"/>
                  </a:cubicBezTo>
                  <a:lnTo>
                    <a:pt x="45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839;p62">
              <a:extLst>
                <a:ext uri="{FF2B5EF4-FFF2-40B4-BE49-F238E27FC236}">
                  <a16:creationId xmlns:a16="http://schemas.microsoft.com/office/drawing/2014/main" id="{656D5C77-1983-4B77-8CB7-0307C4547361}"/>
                </a:ext>
              </a:extLst>
            </p:cNvPr>
            <p:cNvSpPr/>
            <p:nvPr/>
          </p:nvSpPr>
          <p:spPr>
            <a:xfrm>
              <a:off x="5080125" y="3361875"/>
              <a:ext cx="114800" cy="302875"/>
            </a:xfrm>
            <a:custGeom>
              <a:avLst/>
              <a:gdLst/>
              <a:ahLst/>
              <a:cxnLst/>
              <a:rect l="l" t="t" r="r" b="b"/>
              <a:pathLst>
                <a:path w="4592" h="12115" extrusionOk="0">
                  <a:moveTo>
                    <a:pt x="3743" y="1"/>
                  </a:moveTo>
                  <a:cubicBezTo>
                    <a:pt x="3743" y="1"/>
                    <a:pt x="1665" y="1624"/>
                    <a:pt x="1173" y="1624"/>
                  </a:cubicBezTo>
                  <a:cubicBezTo>
                    <a:pt x="1128" y="1624"/>
                    <a:pt x="1097" y="1611"/>
                    <a:pt x="1081" y="1582"/>
                  </a:cubicBezTo>
                  <a:cubicBezTo>
                    <a:pt x="1070" y="1567"/>
                    <a:pt x="1058" y="1560"/>
                    <a:pt x="1045" y="1560"/>
                  </a:cubicBezTo>
                  <a:cubicBezTo>
                    <a:pt x="795" y="1560"/>
                    <a:pt x="269" y="4326"/>
                    <a:pt x="232" y="5170"/>
                  </a:cubicBezTo>
                  <a:cubicBezTo>
                    <a:pt x="155" y="6096"/>
                    <a:pt x="387" y="6057"/>
                    <a:pt x="425" y="7099"/>
                  </a:cubicBezTo>
                  <a:cubicBezTo>
                    <a:pt x="502" y="8179"/>
                    <a:pt x="1" y="10802"/>
                    <a:pt x="348" y="10879"/>
                  </a:cubicBezTo>
                  <a:cubicBezTo>
                    <a:pt x="965" y="10995"/>
                    <a:pt x="2585" y="12075"/>
                    <a:pt x="3203" y="12114"/>
                  </a:cubicBezTo>
                  <a:cubicBezTo>
                    <a:pt x="3205" y="12114"/>
                    <a:pt x="3208" y="12114"/>
                    <a:pt x="3211" y="12114"/>
                  </a:cubicBezTo>
                  <a:cubicBezTo>
                    <a:pt x="3591" y="12114"/>
                    <a:pt x="3741" y="9364"/>
                    <a:pt x="3473" y="7793"/>
                  </a:cubicBezTo>
                  <a:cubicBezTo>
                    <a:pt x="3203" y="6250"/>
                    <a:pt x="3473" y="6482"/>
                    <a:pt x="3396" y="5787"/>
                  </a:cubicBezTo>
                  <a:cubicBezTo>
                    <a:pt x="3280" y="4707"/>
                    <a:pt x="3396" y="3627"/>
                    <a:pt x="3666" y="2585"/>
                  </a:cubicBezTo>
                  <a:cubicBezTo>
                    <a:pt x="3936" y="1891"/>
                    <a:pt x="4244" y="1235"/>
                    <a:pt x="4591" y="579"/>
                  </a:cubicBezTo>
                  <a:cubicBezTo>
                    <a:pt x="4244" y="464"/>
                    <a:pt x="3974" y="271"/>
                    <a:pt x="37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840;p62">
              <a:extLst>
                <a:ext uri="{FF2B5EF4-FFF2-40B4-BE49-F238E27FC236}">
                  <a16:creationId xmlns:a16="http://schemas.microsoft.com/office/drawing/2014/main" id="{400B2575-437B-4E4F-9014-73AD3065536F}"/>
                </a:ext>
              </a:extLst>
            </p:cNvPr>
            <p:cNvSpPr/>
            <p:nvPr/>
          </p:nvSpPr>
          <p:spPr>
            <a:xfrm>
              <a:off x="5309675" y="3596225"/>
              <a:ext cx="51125" cy="128325"/>
            </a:xfrm>
            <a:custGeom>
              <a:avLst/>
              <a:gdLst/>
              <a:ahLst/>
              <a:cxnLst/>
              <a:rect l="l" t="t" r="r" b="b"/>
              <a:pathLst>
                <a:path w="2045" h="5133" extrusionOk="0">
                  <a:moveTo>
                    <a:pt x="2045" y="1"/>
                  </a:moveTo>
                  <a:lnTo>
                    <a:pt x="733" y="348"/>
                  </a:lnTo>
                  <a:cubicBezTo>
                    <a:pt x="694" y="772"/>
                    <a:pt x="617" y="1235"/>
                    <a:pt x="463" y="1660"/>
                  </a:cubicBezTo>
                  <a:cubicBezTo>
                    <a:pt x="386" y="1891"/>
                    <a:pt x="309" y="2200"/>
                    <a:pt x="193" y="2470"/>
                  </a:cubicBezTo>
                  <a:cubicBezTo>
                    <a:pt x="39" y="2856"/>
                    <a:pt x="0" y="3280"/>
                    <a:pt x="116" y="3704"/>
                  </a:cubicBezTo>
                  <a:cubicBezTo>
                    <a:pt x="116" y="3807"/>
                    <a:pt x="55" y="4064"/>
                    <a:pt x="178" y="4064"/>
                  </a:cubicBezTo>
                  <a:cubicBezTo>
                    <a:pt x="193" y="4064"/>
                    <a:pt x="211" y="4060"/>
                    <a:pt x="232" y="4052"/>
                  </a:cubicBezTo>
                  <a:cubicBezTo>
                    <a:pt x="386" y="4013"/>
                    <a:pt x="463" y="3434"/>
                    <a:pt x="463" y="3241"/>
                  </a:cubicBezTo>
                  <a:lnTo>
                    <a:pt x="463" y="3859"/>
                  </a:lnTo>
                  <a:lnTo>
                    <a:pt x="463" y="4399"/>
                  </a:lnTo>
                  <a:cubicBezTo>
                    <a:pt x="463" y="4707"/>
                    <a:pt x="347" y="5016"/>
                    <a:pt x="424" y="5016"/>
                  </a:cubicBezTo>
                  <a:cubicBezTo>
                    <a:pt x="433" y="5018"/>
                    <a:pt x="441" y="5020"/>
                    <a:pt x="449" y="5020"/>
                  </a:cubicBezTo>
                  <a:cubicBezTo>
                    <a:pt x="693" y="5020"/>
                    <a:pt x="804" y="3971"/>
                    <a:pt x="845" y="3971"/>
                  </a:cubicBezTo>
                  <a:cubicBezTo>
                    <a:pt x="846" y="3971"/>
                    <a:pt x="848" y="3972"/>
                    <a:pt x="849" y="3974"/>
                  </a:cubicBezTo>
                  <a:cubicBezTo>
                    <a:pt x="925" y="4050"/>
                    <a:pt x="516" y="5133"/>
                    <a:pt x="649" y="5133"/>
                  </a:cubicBezTo>
                  <a:cubicBezTo>
                    <a:pt x="651" y="5133"/>
                    <a:pt x="653" y="5132"/>
                    <a:pt x="656" y="5132"/>
                  </a:cubicBezTo>
                  <a:cubicBezTo>
                    <a:pt x="1003" y="5055"/>
                    <a:pt x="1080" y="4167"/>
                    <a:pt x="1157" y="3974"/>
                  </a:cubicBezTo>
                  <a:lnTo>
                    <a:pt x="1157" y="3974"/>
                  </a:lnTo>
                  <a:cubicBezTo>
                    <a:pt x="1157" y="3974"/>
                    <a:pt x="1157" y="4167"/>
                    <a:pt x="1119" y="4437"/>
                  </a:cubicBezTo>
                  <a:cubicBezTo>
                    <a:pt x="1042" y="4707"/>
                    <a:pt x="810" y="4977"/>
                    <a:pt x="887" y="5016"/>
                  </a:cubicBezTo>
                  <a:cubicBezTo>
                    <a:pt x="908" y="5029"/>
                    <a:pt x="929" y="5035"/>
                    <a:pt x="950" y="5035"/>
                  </a:cubicBezTo>
                  <a:cubicBezTo>
                    <a:pt x="1227" y="5035"/>
                    <a:pt x="1433" y="3897"/>
                    <a:pt x="1505" y="3897"/>
                  </a:cubicBezTo>
                  <a:cubicBezTo>
                    <a:pt x="1505" y="3896"/>
                    <a:pt x="1506" y="3896"/>
                    <a:pt x="1506" y="3896"/>
                  </a:cubicBezTo>
                  <a:lnTo>
                    <a:pt x="1506" y="3896"/>
                  </a:lnTo>
                  <a:cubicBezTo>
                    <a:pt x="1527" y="3896"/>
                    <a:pt x="1177" y="4709"/>
                    <a:pt x="1339" y="4709"/>
                  </a:cubicBezTo>
                  <a:cubicBezTo>
                    <a:pt x="1342" y="4709"/>
                    <a:pt x="1346" y="4708"/>
                    <a:pt x="1350" y="4707"/>
                  </a:cubicBezTo>
                  <a:cubicBezTo>
                    <a:pt x="1543" y="4399"/>
                    <a:pt x="1736" y="4052"/>
                    <a:pt x="1852" y="3743"/>
                  </a:cubicBezTo>
                  <a:cubicBezTo>
                    <a:pt x="1929" y="3087"/>
                    <a:pt x="1967" y="2431"/>
                    <a:pt x="1967" y="1814"/>
                  </a:cubicBezTo>
                  <a:cubicBezTo>
                    <a:pt x="1929" y="1505"/>
                    <a:pt x="2045" y="1"/>
                    <a:pt x="2045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841;p62">
              <a:extLst>
                <a:ext uri="{FF2B5EF4-FFF2-40B4-BE49-F238E27FC236}">
                  <a16:creationId xmlns:a16="http://schemas.microsoft.com/office/drawing/2014/main" id="{D0BF78F2-2E4E-49DF-9544-34508DD44446}"/>
                </a:ext>
              </a:extLst>
            </p:cNvPr>
            <p:cNvSpPr/>
            <p:nvPr/>
          </p:nvSpPr>
          <p:spPr>
            <a:xfrm>
              <a:off x="5158250" y="3372575"/>
              <a:ext cx="215100" cy="278300"/>
            </a:xfrm>
            <a:custGeom>
              <a:avLst/>
              <a:gdLst/>
              <a:ahLst/>
              <a:cxnLst/>
              <a:rect l="l" t="t" r="r" b="b"/>
              <a:pathLst>
                <a:path w="8604" h="11132" extrusionOk="0">
                  <a:moveTo>
                    <a:pt x="2356" y="0"/>
                  </a:moveTo>
                  <a:cubicBezTo>
                    <a:pt x="1904" y="0"/>
                    <a:pt x="1541" y="288"/>
                    <a:pt x="1158" y="691"/>
                  </a:cubicBezTo>
                  <a:cubicBezTo>
                    <a:pt x="0" y="1926"/>
                    <a:pt x="1081" y="3199"/>
                    <a:pt x="2161" y="3700"/>
                  </a:cubicBezTo>
                  <a:cubicBezTo>
                    <a:pt x="2624" y="3893"/>
                    <a:pt x="3048" y="4163"/>
                    <a:pt x="3472" y="4433"/>
                  </a:cubicBezTo>
                  <a:lnTo>
                    <a:pt x="6057" y="6015"/>
                  </a:lnTo>
                  <a:cubicBezTo>
                    <a:pt x="6057" y="6015"/>
                    <a:pt x="6404" y="9294"/>
                    <a:pt x="6713" y="10721"/>
                  </a:cubicBezTo>
                  <a:cubicBezTo>
                    <a:pt x="6713" y="10721"/>
                    <a:pt x="7436" y="11132"/>
                    <a:pt x="7797" y="11132"/>
                  </a:cubicBezTo>
                  <a:cubicBezTo>
                    <a:pt x="7892" y="11132"/>
                    <a:pt x="7962" y="11103"/>
                    <a:pt x="7986" y="11030"/>
                  </a:cubicBezTo>
                  <a:cubicBezTo>
                    <a:pt x="8295" y="9294"/>
                    <a:pt x="8526" y="7520"/>
                    <a:pt x="8603" y="5745"/>
                  </a:cubicBezTo>
                  <a:cubicBezTo>
                    <a:pt x="8603" y="4781"/>
                    <a:pt x="8449" y="4511"/>
                    <a:pt x="8256" y="4472"/>
                  </a:cubicBezTo>
                  <a:cubicBezTo>
                    <a:pt x="6713" y="3353"/>
                    <a:pt x="5286" y="2157"/>
                    <a:pt x="3897" y="846"/>
                  </a:cubicBezTo>
                  <a:cubicBezTo>
                    <a:pt x="3253" y="239"/>
                    <a:pt x="2767" y="0"/>
                    <a:pt x="2356" y="0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842;p62">
              <a:extLst>
                <a:ext uri="{FF2B5EF4-FFF2-40B4-BE49-F238E27FC236}">
                  <a16:creationId xmlns:a16="http://schemas.microsoft.com/office/drawing/2014/main" id="{70E70822-6102-4C6C-B769-F4CB0D6228A0}"/>
                </a:ext>
              </a:extLst>
            </p:cNvPr>
            <p:cNvSpPr/>
            <p:nvPr/>
          </p:nvSpPr>
          <p:spPr>
            <a:xfrm>
              <a:off x="5221900" y="3413000"/>
              <a:ext cx="136000" cy="111900"/>
            </a:xfrm>
            <a:custGeom>
              <a:avLst/>
              <a:gdLst/>
              <a:ahLst/>
              <a:cxnLst/>
              <a:rect l="l" t="t" r="r" b="b"/>
              <a:pathLst>
                <a:path w="5440" h="4476" extrusionOk="0">
                  <a:moveTo>
                    <a:pt x="2354" y="0"/>
                  </a:moveTo>
                  <a:cubicBezTo>
                    <a:pt x="2354" y="0"/>
                    <a:pt x="155" y="1698"/>
                    <a:pt x="78" y="2238"/>
                  </a:cubicBezTo>
                  <a:cubicBezTo>
                    <a:pt x="1" y="2816"/>
                    <a:pt x="3357" y="4475"/>
                    <a:pt x="3357" y="4475"/>
                  </a:cubicBezTo>
                  <a:cubicBezTo>
                    <a:pt x="3357" y="4475"/>
                    <a:pt x="4863" y="2523"/>
                    <a:pt x="5360" y="2523"/>
                  </a:cubicBezTo>
                  <a:cubicBezTo>
                    <a:pt x="5391" y="2523"/>
                    <a:pt x="5418" y="2531"/>
                    <a:pt x="5440" y="2546"/>
                  </a:cubicBezTo>
                  <a:cubicBezTo>
                    <a:pt x="4475" y="1621"/>
                    <a:pt x="3434" y="772"/>
                    <a:pt x="2354" y="0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843;p62">
              <a:extLst>
                <a:ext uri="{FF2B5EF4-FFF2-40B4-BE49-F238E27FC236}">
                  <a16:creationId xmlns:a16="http://schemas.microsoft.com/office/drawing/2014/main" id="{201181A7-B7E8-4DB6-BBEF-3FA47CE9DA4F}"/>
                </a:ext>
              </a:extLst>
            </p:cNvPr>
            <p:cNvSpPr/>
            <p:nvPr/>
          </p:nvSpPr>
          <p:spPr>
            <a:xfrm>
              <a:off x="5274100" y="3452950"/>
              <a:ext cx="82850" cy="66275"/>
            </a:xfrm>
            <a:custGeom>
              <a:avLst/>
              <a:gdLst/>
              <a:ahLst/>
              <a:cxnLst/>
              <a:rect l="l" t="t" r="r" b="b"/>
              <a:pathLst>
                <a:path w="3314" h="2651" extrusionOk="0">
                  <a:moveTo>
                    <a:pt x="2365" y="0"/>
                  </a:moveTo>
                  <a:cubicBezTo>
                    <a:pt x="1543" y="0"/>
                    <a:pt x="0" y="2039"/>
                    <a:pt x="73" y="2221"/>
                  </a:cubicBezTo>
                  <a:cubicBezTo>
                    <a:pt x="179" y="2468"/>
                    <a:pt x="413" y="2651"/>
                    <a:pt x="689" y="2651"/>
                  </a:cubicBezTo>
                  <a:cubicBezTo>
                    <a:pt x="715" y="2651"/>
                    <a:pt x="741" y="2649"/>
                    <a:pt x="767" y="2646"/>
                  </a:cubicBezTo>
                  <a:cubicBezTo>
                    <a:pt x="1076" y="1913"/>
                    <a:pt x="1539" y="1218"/>
                    <a:pt x="2117" y="640"/>
                  </a:cubicBezTo>
                  <a:cubicBezTo>
                    <a:pt x="2465" y="311"/>
                    <a:pt x="2673" y="224"/>
                    <a:pt x="2797" y="224"/>
                  </a:cubicBezTo>
                  <a:cubicBezTo>
                    <a:pt x="2934" y="224"/>
                    <a:pt x="2966" y="331"/>
                    <a:pt x="2966" y="331"/>
                  </a:cubicBezTo>
                  <a:cubicBezTo>
                    <a:pt x="2966" y="331"/>
                    <a:pt x="3313" y="254"/>
                    <a:pt x="2503" y="23"/>
                  </a:cubicBezTo>
                  <a:cubicBezTo>
                    <a:pt x="2460" y="7"/>
                    <a:pt x="2414" y="0"/>
                    <a:pt x="2365" y="0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844;p62">
              <a:extLst>
                <a:ext uri="{FF2B5EF4-FFF2-40B4-BE49-F238E27FC236}">
                  <a16:creationId xmlns:a16="http://schemas.microsoft.com/office/drawing/2014/main" id="{04F7A120-7236-4C69-9FC6-24A412063345}"/>
                </a:ext>
              </a:extLst>
            </p:cNvPr>
            <p:cNvSpPr/>
            <p:nvPr/>
          </p:nvSpPr>
          <p:spPr>
            <a:xfrm>
              <a:off x="5247125" y="3430325"/>
              <a:ext cx="71250" cy="73275"/>
            </a:xfrm>
            <a:custGeom>
              <a:avLst/>
              <a:gdLst/>
              <a:ahLst/>
              <a:cxnLst/>
              <a:rect l="l" t="t" r="r" b="b"/>
              <a:pathLst>
                <a:path w="2850" h="2931" extrusionOk="0">
                  <a:moveTo>
                    <a:pt x="2302" y="1"/>
                  </a:moveTo>
                  <a:cubicBezTo>
                    <a:pt x="1277" y="1"/>
                    <a:pt x="299" y="1256"/>
                    <a:pt x="33" y="2548"/>
                  </a:cubicBezTo>
                  <a:cubicBezTo>
                    <a:pt x="1" y="2645"/>
                    <a:pt x="428" y="2931"/>
                    <a:pt x="568" y="2931"/>
                  </a:cubicBezTo>
                  <a:cubicBezTo>
                    <a:pt x="595" y="2931"/>
                    <a:pt x="612" y="2920"/>
                    <a:pt x="612" y="2895"/>
                  </a:cubicBezTo>
                  <a:cubicBezTo>
                    <a:pt x="612" y="2201"/>
                    <a:pt x="1268" y="1545"/>
                    <a:pt x="1653" y="1005"/>
                  </a:cubicBezTo>
                  <a:cubicBezTo>
                    <a:pt x="1923" y="658"/>
                    <a:pt x="2348" y="426"/>
                    <a:pt x="2772" y="387"/>
                  </a:cubicBezTo>
                  <a:cubicBezTo>
                    <a:pt x="2849" y="349"/>
                    <a:pt x="2348" y="2"/>
                    <a:pt x="2348" y="2"/>
                  </a:cubicBezTo>
                  <a:cubicBezTo>
                    <a:pt x="2332" y="1"/>
                    <a:pt x="2317" y="1"/>
                    <a:pt x="2302" y="1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845;p62">
              <a:extLst>
                <a:ext uri="{FF2B5EF4-FFF2-40B4-BE49-F238E27FC236}">
                  <a16:creationId xmlns:a16="http://schemas.microsoft.com/office/drawing/2014/main" id="{4EC68DA1-7536-4E41-8208-7AC308405D59}"/>
                </a:ext>
              </a:extLst>
            </p:cNvPr>
            <p:cNvSpPr/>
            <p:nvPr/>
          </p:nvSpPr>
          <p:spPr>
            <a:xfrm>
              <a:off x="5493875" y="4106650"/>
              <a:ext cx="151425" cy="89875"/>
            </a:xfrm>
            <a:custGeom>
              <a:avLst/>
              <a:gdLst/>
              <a:ahLst/>
              <a:cxnLst/>
              <a:rect l="l" t="t" r="r" b="b"/>
              <a:pathLst>
                <a:path w="6057" h="3595" extrusionOk="0">
                  <a:moveTo>
                    <a:pt x="4246" y="0"/>
                  </a:moveTo>
                  <a:cubicBezTo>
                    <a:pt x="3711" y="0"/>
                    <a:pt x="3178" y="87"/>
                    <a:pt x="3086" y="416"/>
                  </a:cubicBezTo>
                  <a:cubicBezTo>
                    <a:pt x="2932" y="1110"/>
                    <a:pt x="1659" y="1689"/>
                    <a:pt x="540" y="2267"/>
                  </a:cubicBezTo>
                  <a:cubicBezTo>
                    <a:pt x="193" y="2460"/>
                    <a:pt x="77" y="2576"/>
                    <a:pt x="77" y="2730"/>
                  </a:cubicBezTo>
                  <a:cubicBezTo>
                    <a:pt x="0" y="2962"/>
                    <a:pt x="39" y="3193"/>
                    <a:pt x="155" y="3386"/>
                  </a:cubicBezTo>
                  <a:cubicBezTo>
                    <a:pt x="299" y="3495"/>
                    <a:pt x="792" y="3595"/>
                    <a:pt x="1414" y="3595"/>
                  </a:cubicBezTo>
                  <a:cubicBezTo>
                    <a:pt x="2118" y="3595"/>
                    <a:pt x="2987" y="3466"/>
                    <a:pt x="3704" y="3077"/>
                  </a:cubicBezTo>
                  <a:cubicBezTo>
                    <a:pt x="3817" y="3029"/>
                    <a:pt x="3937" y="3007"/>
                    <a:pt x="4060" y="3007"/>
                  </a:cubicBezTo>
                  <a:cubicBezTo>
                    <a:pt x="4232" y="3007"/>
                    <a:pt x="4412" y="3049"/>
                    <a:pt x="4591" y="3116"/>
                  </a:cubicBezTo>
                  <a:cubicBezTo>
                    <a:pt x="4861" y="3116"/>
                    <a:pt x="5170" y="3077"/>
                    <a:pt x="5478" y="3000"/>
                  </a:cubicBezTo>
                  <a:cubicBezTo>
                    <a:pt x="5632" y="2807"/>
                    <a:pt x="5748" y="2576"/>
                    <a:pt x="5825" y="2344"/>
                  </a:cubicBezTo>
                  <a:cubicBezTo>
                    <a:pt x="6057" y="1226"/>
                    <a:pt x="5517" y="531"/>
                    <a:pt x="5440" y="107"/>
                  </a:cubicBezTo>
                  <a:cubicBezTo>
                    <a:pt x="5440" y="107"/>
                    <a:pt x="4841" y="0"/>
                    <a:pt x="4246" y="0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846;p62">
              <a:extLst>
                <a:ext uri="{FF2B5EF4-FFF2-40B4-BE49-F238E27FC236}">
                  <a16:creationId xmlns:a16="http://schemas.microsoft.com/office/drawing/2014/main" id="{E3632419-797E-4101-BD1A-2DBB66DB19BB}"/>
                </a:ext>
              </a:extLst>
            </p:cNvPr>
            <p:cNvSpPr/>
            <p:nvPr/>
          </p:nvSpPr>
          <p:spPr>
            <a:xfrm>
              <a:off x="5475550" y="3478600"/>
              <a:ext cx="185200" cy="661550"/>
            </a:xfrm>
            <a:custGeom>
              <a:avLst/>
              <a:gdLst/>
              <a:ahLst/>
              <a:cxnLst/>
              <a:rect l="l" t="t" r="r" b="b"/>
              <a:pathLst>
                <a:path w="7408" h="26462" extrusionOk="0">
                  <a:moveTo>
                    <a:pt x="4203" y="0"/>
                  </a:moveTo>
                  <a:cubicBezTo>
                    <a:pt x="2828" y="0"/>
                    <a:pt x="0" y="1543"/>
                    <a:pt x="0" y="1543"/>
                  </a:cubicBezTo>
                  <a:cubicBezTo>
                    <a:pt x="116" y="2931"/>
                    <a:pt x="309" y="4320"/>
                    <a:pt x="656" y="5709"/>
                  </a:cubicBezTo>
                  <a:cubicBezTo>
                    <a:pt x="1698" y="11110"/>
                    <a:pt x="2431" y="14312"/>
                    <a:pt x="2816" y="16086"/>
                  </a:cubicBezTo>
                  <a:cubicBezTo>
                    <a:pt x="2816" y="16086"/>
                    <a:pt x="3665" y="24766"/>
                    <a:pt x="3511" y="26000"/>
                  </a:cubicBezTo>
                  <a:cubicBezTo>
                    <a:pt x="3824" y="26344"/>
                    <a:pt x="4410" y="26462"/>
                    <a:pt x="5009" y="26462"/>
                  </a:cubicBezTo>
                  <a:cubicBezTo>
                    <a:pt x="5959" y="26462"/>
                    <a:pt x="6944" y="26166"/>
                    <a:pt x="6944" y="26000"/>
                  </a:cubicBezTo>
                  <a:cubicBezTo>
                    <a:pt x="6944" y="25730"/>
                    <a:pt x="7407" y="18285"/>
                    <a:pt x="5825" y="14659"/>
                  </a:cubicBezTo>
                  <a:cubicBezTo>
                    <a:pt x="5710" y="11611"/>
                    <a:pt x="5362" y="7329"/>
                    <a:pt x="5787" y="5825"/>
                  </a:cubicBezTo>
                  <a:cubicBezTo>
                    <a:pt x="6173" y="4320"/>
                    <a:pt x="5478" y="1273"/>
                    <a:pt x="4861" y="270"/>
                  </a:cubicBezTo>
                  <a:cubicBezTo>
                    <a:pt x="4748" y="78"/>
                    <a:pt x="4512" y="0"/>
                    <a:pt x="4203" y="0"/>
                  </a:cubicBezTo>
                  <a:close/>
                </a:path>
              </a:pathLst>
            </a:custGeom>
            <a:solidFill>
              <a:srgbClr val="3839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847;p62">
              <a:extLst>
                <a:ext uri="{FF2B5EF4-FFF2-40B4-BE49-F238E27FC236}">
                  <a16:creationId xmlns:a16="http://schemas.microsoft.com/office/drawing/2014/main" id="{A3E387D8-4903-4099-8F07-37A8CA0B97D4}"/>
                </a:ext>
              </a:extLst>
            </p:cNvPr>
            <p:cNvSpPr/>
            <p:nvPr/>
          </p:nvSpPr>
          <p:spPr>
            <a:xfrm>
              <a:off x="5563300" y="4124125"/>
              <a:ext cx="160125" cy="105275"/>
            </a:xfrm>
            <a:custGeom>
              <a:avLst/>
              <a:gdLst/>
              <a:ahLst/>
              <a:cxnLst/>
              <a:rect l="l" t="t" r="r" b="b"/>
              <a:pathLst>
                <a:path w="6405" h="4211" extrusionOk="0">
                  <a:moveTo>
                    <a:pt x="4521" y="1"/>
                  </a:moveTo>
                  <a:cubicBezTo>
                    <a:pt x="3933" y="1"/>
                    <a:pt x="3335" y="92"/>
                    <a:pt x="3241" y="449"/>
                  </a:cubicBezTo>
                  <a:cubicBezTo>
                    <a:pt x="3087" y="1182"/>
                    <a:pt x="1814" y="2263"/>
                    <a:pt x="618" y="2841"/>
                  </a:cubicBezTo>
                  <a:cubicBezTo>
                    <a:pt x="232" y="3073"/>
                    <a:pt x="117" y="3150"/>
                    <a:pt x="78" y="3343"/>
                  </a:cubicBezTo>
                  <a:cubicBezTo>
                    <a:pt x="1" y="3574"/>
                    <a:pt x="39" y="3844"/>
                    <a:pt x="194" y="4037"/>
                  </a:cubicBezTo>
                  <a:cubicBezTo>
                    <a:pt x="313" y="4141"/>
                    <a:pt x="701" y="4211"/>
                    <a:pt x="1217" y="4211"/>
                  </a:cubicBezTo>
                  <a:cubicBezTo>
                    <a:pt x="2040" y="4211"/>
                    <a:pt x="3189" y="4034"/>
                    <a:pt x="4090" y="3536"/>
                  </a:cubicBezTo>
                  <a:cubicBezTo>
                    <a:pt x="4301" y="3445"/>
                    <a:pt x="4489" y="3307"/>
                    <a:pt x="4672" y="3307"/>
                  </a:cubicBezTo>
                  <a:cubicBezTo>
                    <a:pt x="4722" y="3307"/>
                    <a:pt x="4773" y="3318"/>
                    <a:pt x="4823" y="3343"/>
                  </a:cubicBezTo>
                  <a:cubicBezTo>
                    <a:pt x="5170" y="3304"/>
                    <a:pt x="5479" y="3266"/>
                    <a:pt x="5787" y="3188"/>
                  </a:cubicBezTo>
                  <a:cubicBezTo>
                    <a:pt x="5980" y="2996"/>
                    <a:pt x="6096" y="2764"/>
                    <a:pt x="6173" y="2494"/>
                  </a:cubicBezTo>
                  <a:cubicBezTo>
                    <a:pt x="6405" y="1298"/>
                    <a:pt x="5864" y="565"/>
                    <a:pt x="5749" y="102"/>
                  </a:cubicBezTo>
                  <a:cubicBezTo>
                    <a:pt x="5749" y="102"/>
                    <a:pt x="5140" y="1"/>
                    <a:pt x="4521" y="1"/>
                  </a:cubicBezTo>
                  <a:close/>
                </a:path>
              </a:pathLst>
            </a:custGeom>
            <a:solidFill>
              <a:srgbClr val="808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848;p62">
              <a:extLst>
                <a:ext uri="{FF2B5EF4-FFF2-40B4-BE49-F238E27FC236}">
                  <a16:creationId xmlns:a16="http://schemas.microsoft.com/office/drawing/2014/main" id="{4B25E8E7-1F26-49A8-AEAC-0C1645B2201F}"/>
                </a:ext>
              </a:extLst>
            </p:cNvPr>
            <p:cNvSpPr/>
            <p:nvPr/>
          </p:nvSpPr>
          <p:spPr>
            <a:xfrm>
              <a:off x="5509300" y="3450275"/>
              <a:ext cx="221850" cy="709050"/>
            </a:xfrm>
            <a:custGeom>
              <a:avLst/>
              <a:gdLst/>
              <a:ahLst/>
              <a:cxnLst/>
              <a:rect l="l" t="t" r="r" b="b"/>
              <a:pathLst>
                <a:path w="8874" h="28362" extrusionOk="0">
                  <a:moveTo>
                    <a:pt x="4590" y="1"/>
                  </a:moveTo>
                  <a:cubicBezTo>
                    <a:pt x="3208" y="1"/>
                    <a:pt x="0" y="2213"/>
                    <a:pt x="0" y="2213"/>
                  </a:cubicBezTo>
                  <a:cubicBezTo>
                    <a:pt x="0" y="3486"/>
                    <a:pt x="193" y="5145"/>
                    <a:pt x="193" y="5145"/>
                  </a:cubicBezTo>
                  <a:cubicBezTo>
                    <a:pt x="1274" y="10661"/>
                    <a:pt x="2547" y="14905"/>
                    <a:pt x="3627" y="16872"/>
                  </a:cubicBezTo>
                  <a:cubicBezTo>
                    <a:pt x="3627" y="16872"/>
                    <a:pt x="5015" y="26516"/>
                    <a:pt x="4861" y="27866"/>
                  </a:cubicBezTo>
                  <a:cubicBezTo>
                    <a:pt x="5201" y="28235"/>
                    <a:pt x="5823" y="28362"/>
                    <a:pt x="6461" y="28362"/>
                  </a:cubicBezTo>
                  <a:cubicBezTo>
                    <a:pt x="7491" y="28362"/>
                    <a:pt x="8565" y="28033"/>
                    <a:pt x="8565" y="27866"/>
                  </a:cubicBezTo>
                  <a:cubicBezTo>
                    <a:pt x="8565" y="27558"/>
                    <a:pt x="8873" y="19958"/>
                    <a:pt x="7214" y="16062"/>
                  </a:cubicBezTo>
                  <a:cubicBezTo>
                    <a:pt x="7060" y="12783"/>
                    <a:pt x="6134" y="7806"/>
                    <a:pt x="6559" y="6186"/>
                  </a:cubicBezTo>
                  <a:cubicBezTo>
                    <a:pt x="7021" y="4566"/>
                    <a:pt x="5787" y="1364"/>
                    <a:pt x="5131" y="245"/>
                  </a:cubicBezTo>
                  <a:cubicBezTo>
                    <a:pt x="5031" y="74"/>
                    <a:pt x="4840" y="1"/>
                    <a:pt x="4590" y="1"/>
                  </a:cubicBezTo>
                  <a:close/>
                </a:path>
              </a:pathLst>
            </a:custGeom>
            <a:solidFill>
              <a:srgbClr val="3839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849;p62">
              <a:extLst>
                <a:ext uri="{FF2B5EF4-FFF2-40B4-BE49-F238E27FC236}">
                  <a16:creationId xmlns:a16="http://schemas.microsoft.com/office/drawing/2014/main" id="{ED0FB834-C93A-4B1C-96A7-1D2F37291A6D}"/>
                </a:ext>
              </a:extLst>
            </p:cNvPr>
            <p:cNvSpPr/>
            <p:nvPr/>
          </p:nvSpPr>
          <p:spPr>
            <a:xfrm>
              <a:off x="5510275" y="3609750"/>
              <a:ext cx="147950" cy="550475"/>
            </a:xfrm>
            <a:custGeom>
              <a:avLst/>
              <a:gdLst/>
              <a:ahLst/>
              <a:cxnLst/>
              <a:rect l="l" t="t" r="r" b="b"/>
              <a:pathLst>
                <a:path w="5918" h="22019" extrusionOk="0">
                  <a:moveTo>
                    <a:pt x="0" y="0"/>
                  </a:moveTo>
                  <a:lnTo>
                    <a:pt x="0" y="0"/>
                  </a:lnTo>
                  <a:cubicBezTo>
                    <a:pt x="309" y="1659"/>
                    <a:pt x="2199" y="9451"/>
                    <a:pt x="2700" y="10454"/>
                  </a:cubicBezTo>
                  <a:cubicBezTo>
                    <a:pt x="3048" y="11226"/>
                    <a:pt x="3626" y="12075"/>
                    <a:pt x="3626" y="12499"/>
                  </a:cubicBezTo>
                  <a:cubicBezTo>
                    <a:pt x="3626" y="12885"/>
                    <a:pt x="4629" y="21565"/>
                    <a:pt x="4938" y="21757"/>
                  </a:cubicBezTo>
                  <a:cubicBezTo>
                    <a:pt x="5127" y="21852"/>
                    <a:pt x="5460" y="22019"/>
                    <a:pt x="5682" y="22019"/>
                  </a:cubicBezTo>
                  <a:cubicBezTo>
                    <a:pt x="5822" y="22019"/>
                    <a:pt x="5917" y="21952"/>
                    <a:pt x="5902" y="21757"/>
                  </a:cubicBezTo>
                  <a:cubicBezTo>
                    <a:pt x="5517" y="17668"/>
                    <a:pt x="4706" y="13425"/>
                    <a:pt x="4552" y="12460"/>
                  </a:cubicBezTo>
                  <a:cubicBezTo>
                    <a:pt x="4398" y="11496"/>
                    <a:pt x="4051" y="11612"/>
                    <a:pt x="3318" y="9837"/>
                  </a:cubicBezTo>
                  <a:cubicBezTo>
                    <a:pt x="2623" y="8063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5A4F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850;p62">
              <a:extLst>
                <a:ext uri="{FF2B5EF4-FFF2-40B4-BE49-F238E27FC236}">
                  <a16:creationId xmlns:a16="http://schemas.microsoft.com/office/drawing/2014/main" id="{85922E14-0C2E-4945-A99E-FCD9DAAA0554}"/>
                </a:ext>
              </a:extLst>
            </p:cNvPr>
            <p:cNvSpPr/>
            <p:nvPr/>
          </p:nvSpPr>
          <p:spPr>
            <a:xfrm>
              <a:off x="5325100" y="3022400"/>
              <a:ext cx="194825" cy="157675"/>
            </a:xfrm>
            <a:custGeom>
              <a:avLst/>
              <a:gdLst/>
              <a:ahLst/>
              <a:cxnLst/>
              <a:rect l="l" t="t" r="r" b="b"/>
              <a:pathLst>
                <a:path w="7793" h="6307" extrusionOk="0">
                  <a:moveTo>
                    <a:pt x="3742" y="1"/>
                  </a:moveTo>
                  <a:lnTo>
                    <a:pt x="0" y="1544"/>
                  </a:lnTo>
                  <a:cubicBezTo>
                    <a:pt x="0" y="1544"/>
                    <a:pt x="2894" y="4051"/>
                    <a:pt x="3549" y="4861"/>
                  </a:cubicBezTo>
                  <a:cubicBezTo>
                    <a:pt x="3704" y="5401"/>
                    <a:pt x="3511" y="5980"/>
                    <a:pt x="3627" y="6250"/>
                  </a:cubicBezTo>
                  <a:cubicBezTo>
                    <a:pt x="3638" y="6290"/>
                    <a:pt x="3660" y="6307"/>
                    <a:pt x="3690" y="6307"/>
                  </a:cubicBezTo>
                  <a:cubicBezTo>
                    <a:pt x="3866" y="6307"/>
                    <a:pt x="4316" y="5726"/>
                    <a:pt x="4514" y="5594"/>
                  </a:cubicBezTo>
                  <a:lnTo>
                    <a:pt x="4630" y="5864"/>
                  </a:lnTo>
                  <a:cubicBezTo>
                    <a:pt x="4630" y="5864"/>
                    <a:pt x="7793" y="3511"/>
                    <a:pt x="7446" y="3280"/>
                  </a:cubicBezTo>
                  <a:cubicBezTo>
                    <a:pt x="6095" y="2315"/>
                    <a:pt x="4861" y="1197"/>
                    <a:pt x="3742" y="1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851;p62">
              <a:extLst>
                <a:ext uri="{FF2B5EF4-FFF2-40B4-BE49-F238E27FC236}">
                  <a16:creationId xmlns:a16="http://schemas.microsoft.com/office/drawing/2014/main" id="{E7B1AF90-091B-4093-8535-14A34A2950D8}"/>
                </a:ext>
              </a:extLst>
            </p:cNvPr>
            <p:cNvSpPr/>
            <p:nvPr/>
          </p:nvSpPr>
          <p:spPr>
            <a:xfrm>
              <a:off x="5377175" y="3023375"/>
              <a:ext cx="86825" cy="197725"/>
            </a:xfrm>
            <a:custGeom>
              <a:avLst/>
              <a:gdLst/>
              <a:ahLst/>
              <a:cxnLst/>
              <a:rect l="l" t="t" r="r" b="b"/>
              <a:pathLst>
                <a:path w="3473" h="7909" extrusionOk="0">
                  <a:moveTo>
                    <a:pt x="2161" y="463"/>
                  </a:moveTo>
                  <a:lnTo>
                    <a:pt x="3472" y="7909"/>
                  </a:lnTo>
                  <a:lnTo>
                    <a:pt x="1389" y="5825"/>
                  </a:lnTo>
                  <a:lnTo>
                    <a:pt x="1428" y="4822"/>
                  </a:lnTo>
                  <a:lnTo>
                    <a:pt x="502" y="37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51823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852;p62">
              <a:extLst>
                <a:ext uri="{FF2B5EF4-FFF2-40B4-BE49-F238E27FC236}">
                  <a16:creationId xmlns:a16="http://schemas.microsoft.com/office/drawing/2014/main" id="{3D34A650-9E61-40EF-A99C-53A98225E7B2}"/>
                </a:ext>
              </a:extLst>
            </p:cNvPr>
            <p:cNvSpPr/>
            <p:nvPr/>
          </p:nvSpPr>
          <p:spPr>
            <a:xfrm>
              <a:off x="5268500" y="2968625"/>
              <a:ext cx="136675" cy="167825"/>
            </a:xfrm>
            <a:custGeom>
              <a:avLst/>
              <a:gdLst/>
              <a:ahLst/>
              <a:cxnLst/>
              <a:rect l="l" t="t" r="r" b="b"/>
              <a:pathLst>
                <a:path w="5467" h="6713" extrusionOk="0">
                  <a:moveTo>
                    <a:pt x="1925" y="0"/>
                  </a:moveTo>
                  <a:cubicBezTo>
                    <a:pt x="874" y="0"/>
                    <a:pt x="0" y="1200"/>
                    <a:pt x="27" y="2345"/>
                  </a:cubicBezTo>
                  <a:cubicBezTo>
                    <a:pt x="65" y="3965"/>
                    <a:pt x="876" y="3965"/>
                    <a:pt x="1570" y="4698"/>
                  </a:cubicBezTo>
                  <a:cubicBezTo>
                    <a:pt x="1840" y="5045"/>
                    <a:pt x="1994" y="5469"/>
                    <a:pt x="2110" y="5932"/>
                  </a:cubicBezTo>
                  <a:cubicBezTo>
                    <a:pt x="2144" y="6017"/>
                    <a:pt x="2223" y="6050"/>
                    <a:pt x="2327" y="6050"/>
                  </a:cubicBezTo>
                  <a:cubicBezTo>
                    <a:pt x="2459" y="6050"/>
                    <a:pt x="2632" y="5997"/>
                    <a:pt x="2804" y="5932"/>
                  </a:cubicBezTo>
                  <a:cubicBezTo>
                    <a:pt x="3304" y="6289"/>
                    <a:pt x="3837" y="6712"/>
                    <a:pt x="4189" y="6712"/>
                  </a:cubicBezTo>
                  <a:cubicBezTo>
                    <a:pt x="4217" y="6712"/>
                    <a:pt x="4244" y="6709"/>
                    <a:pt x="4270" y="6704"/>
                  </a:cubicBezTo>
                  <a:cubicBezTo>
                    <a:pt x="4965" y="6511"/>
                    <a:pt x="5042" y="5932"/>
                    <a:pt x="5350" y="4929"/>
                  </a:cubicBezTo>
                  <a:cubicBezTo>
                    <a:pt x="5350" y="4929"/>
                    <a:pt x="5466" y="3425"/>
                    <a:pt x="3383" y="840"/>
                  </a:cubicBezTo>
                  <a:cubicBezTo>
                    <a:pt x="2905" y="242"/>
                    <a:pt x="2397" y="0"/>
                    <a:pt x="1925" y="0"/>
                  </a:cubicBezTo>
                  <a:close/>
                </a:path>
              </a:pathLst>
            </a:custGeom>
            <a:solidFill>
              <a:srgbClr val="CC9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853;p62">
              <a:extLst>
                <a:ext uri="{FF2B5EF4-FFF2-40B4-BE49-F238E27FC236}">
                  <a16:creationId xmlns:a16="http://schemas.microsoft.com/office/drawing/2014/main" id="{FCB5C937-4E24-4800-90EB-CD193983A92B}"/>
                </a:ext>
              </a:extLst>
            </p:cNvPr>
            <p:cNvSpPr/>
            <p:nvPr/>
          </p:nvSpPr>
          <p:spPr>
            <a:xfrm>
              <a:off x="5227700" y="2949075"/>
              <a:ext cx="218925" cy="115800"/>
            </a:xfrm>
            <a:custGeom>
              <a:avLst/>
              <a:gdLst/>
              <a:ahLst/>
              <a:cxnLst/>
              <a:rect l="l" t="t" r="r" b="b"/>
              <a:pathLst>
                <a:path w="8757" h="4632" extrusionOk="0">
                  <a:moveTo>
                    <a:pt x="4449" y="0"/>
                  </a:moveTo>
                  <a:cubicBezTo>
                    <a:pt x="4039" y="0"/>
                    <a:pt x="3634" y="94"/>
                    <a:pt x="3279" y="272"/>
                  </a:cubicBezTo>
                  <a:cubicBezTo>
                    <a:pt x="2430" y="773"/>
                    <a:pt x="1736" y="1468"/>
                    <a:pt x="1234" y="2316"/>
                  </a:cubicBezTo>
                  <a:cubicBezTo>
                    <a:pt x="1056" y="2674"/>
                    <a:pt x="711" y="2899"/>
                    <a:pt x="354" y="2899"/>
                  </a:cubicBezTo>
                  <a:cubicBezTo>
                    <a:pt x="326" y="2899"/>
                    <a:pt x="298" y="2898"/>
                    <a:pt x="270" y="2895"/>
                  </a:cubicBezTo>
                  <a:cubicBezTo>
                    <a:pt x="0" y="2895"/>
                    <a:pt x="694" y="2934"/>
                    <a:pt x="694" y="2934"/>
                  </a:cubicBezTo>
                  <a:lnTo>
                    <a:pt x="347" y="3165"/>
                  </a:lnTo>
                  <a:cubicBezTo>
                    <a:pt x="347" y="3165"/>
                    <a:pt x="1003" y="4284"/>
                    <a:pt x="1196" y="4322"/>
                  </a:cubicBezTo>
                  <a:cubicBezTo>
                    <a:pt x="1631" y="4385"/>
                    <a:pt x="1214" y="4547"/>
                    <a:pt x="1542" y="4547"/>
                  </a:cubicBezTo>
                  <a:cubicBezTo>
                    <a:pt x="1620" y="4547"/>
                    <a:pt x="1742" y="4538"/>
                    <a:pt x="1929" y="4515"/>
                  </a:cubicBezTo>
                  <a:cubicBezTo>
                    <a:pt x="1929" y="4515"/>
                    <a:pt x="2932" y="3898"/>
                    <a:pt x="2970" y="3628"/>
                  </a:cubicBezTo>
                  <a:cubicBezTo>
                    <a:pt x="3073" y="3244"/>
                    <a:pt x="3209" y="2876"/>
                    <a:pt x="3380" y="2526"/>
                  </a:cubicBezTo>
                  <a:lnTo>
                    <a:pt x="3380" y="2526"/>
                  </a:lnTo>
                  <a:cubicBezTo>
                    <a:pt x="3176" y="3013"/>
                    <a:pt x="3032" y="3629"/>
                    <a:pt x="3300" y="3629"/>
                  </a:cubicBezTo>
                  <a:cubicBezTo>
                    <a:pt x="3306" y="3629"/>
                    <a:pt x="3312" y="3629"/>
                    <a:pt x="3318" y="3628"/>
                  </a:cubicBezTo>
                  <a:cubicBezTo>
                    <a:pt x="3489" y="3611"/>
                    <a:pt x="3783" y="3517"/>
                    <a:pt x="4111" y="3517"/>
                  </a:cubicBezTo>
                  <a:cubicBezTo>
                    <a:pt x="4520" y="3517"/>
                    <a:pt x="4981" y="3663"/>
                    <a:pt x="5324" y="4284"/>
                  </a:cubicBezTo>
                  <a:cubicBezTo>
                    <a:pt x="5365" y="4346"/>
                    <a:pt x="5406" y="4386"/>
                    <a:pt x="5448" y="4386"/>
                  </a:cubicBezTo>
                  <a:cubicBezTo>
                    <a:pt x="5483" y="4386"/>
                    <a:pt x="5519" y="4356"/>
                    <a:pt x="5555" y="4284"/>
                  </a:cubicBezTo>
                  <a:cubicBezTo>
                    <a:pt x="5594" y="4130"/>
                    <a:pt x="5131" y="3705"/>
                    <a:pt x="5324" y="3435"/>
                  </a:cubicBezTo>
                  <a:cubicBezTo>
                    <a:pt x="5398" y="3298"/>
                    <a:pt x="5493" y="3234"/>
                    <a:pt x="5597" y="3234"/>
                  </a:cubicBezTo>
                  <a:cubicBezTo>
                    <a:pt x="5813" y="3234"/>
                    <a:pt x="6067" y="3518"/>
                    <a:pt x="6249" y="4014"/>
                  </a:cubicBezTo>
                  <a:cubicBezTo>
                    <a:pt x="6365" y="4361"/>
                    <a:pt x="7870" y="4631"/>
                    <a:pt x="7870" y="4631"/>
                  </a:cubicBezTo>
                  <a:cubicBezTo>
                    <a:pt x="8217" y="4207"/>
                    <a:pt x="8526" y="3744"/>
                    <a:pt x="8757" y="3242"/>
                  </a:cubicBezTo>
                  <a:cubicBezTo>
                    <a:pt x="8217" y="3204"/>
                    <a:pt x="8063" y="2432"/>
                    <a:pt x="8063" y="2432"/>
                  </a:cubicBezTo>
                  <a:cubicBezTo>
                    <a:pt x="7377" y="320"/>
                    <a:pt x="6080" y="45"/>
                    <a:pt x="5451" y="45"/>
                  </a:cubicBezTo>
                  <a:cubicBezTo>
                    <a:pt x="5230" y="45"/>
                    <a:pt x="5092" y="79"/>
                    <a:pt x="5092" y="79"/>
                  </a:cubicBezTo>
                  <a:cubicBezTo>
                    <a:pt x="4880" y="26"/>
                    <a:pt x="4664" y="0"/>
                    <a:pt x="4449" y="0"/>
                  </a:cubicBezTo>
                  <a:close/>
                </a:path>
              </a:pathLst>
            </a:custGeom>
            <a:solidFill>
              <a:srgbClr val="380F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854;p62">
              <a:extLst>
                <a:ext uri="{FF2B5EF4-FFF2-40B4-BE49-F238E27FC236}">
                  <a16:creationId xmlns:a16="http://schemas.microsoft.com/office/drawing/2014/main" id="{20826954-033D-4747-B9C8-21EA1E71ED48}"/>
                </a:ext>
              </a:extLst>
            </p:cNvPr>
            <p:cNvSpPr/>
            <p:nvPr/>
          </p:nvSpPr>
          <p:spPr>
            <a:xfrm>
              <a:off x="5355000" y="3057000"/>
              <a:ext cx="60775" cy="98525"/>
            </a:xfrm>
            <a:custGeom>
              <a:avLst/>
              <a:gdLst/>
              <a:ahLst/>
              <a:cxnLst/>
              <a:rect l="l" t="t" r="r" b="b"/>
              <a:pathLst>
                <a:path w="2431" h="3941" extrusionOk="0">
                  <a:moveTo>
                    <a:pt x="1017" y="0"/>
                  </a:moveTo>
                  <a:cubicBezTo>
                    <a:pt x="786" y="0"/>
                    <a:pt x="556" y="34"/>
                    <a:pt x="502" y="160"/>
                  </a:cubicBezTo>
                  <a:cubicBezTo>
                    <a:pt x="386" y="430"/>
                    <a:pt x="1003" y="1433"/>
                    <a:pt x="1003" y="1896"/>
                  </a:cubicBezTo>
                  <a:cubicBezTo>
                    <a:pt x="965" y="2359"/>
                    <a:pt x="309" y="2937"/>
                    <a:pt x="154" y="3014"/>
                  </a:cubicBezTo>
                  <a:cubicBezTo>
                    <a:pt x="0" y="3092"/>
                    <a:pt x="1196" y="3940"/>
                    <a:pt x="1196" y="3940"/>
                  </a:cubicBezTo>
                  <a:cubicBezTo>
                    <a:pt x="1350" y="3902"/>
                    <a:pt x="1543" y="3786"/>
                    <a:pt x="1620" y="3593"/>
                  </a:cubicBezTo>
                  <a:cubicBezTo>
                    <a:pt x="2006" y="2822"/>
                    <a:pt x="2276" y="1973"/>
                    <a:pt x="2431" y="1124"/>
                  </a:cubicBezTo>
                  <a:cubicBezTo>
                    <a:pt x="2392" y="854"/>
                    <a:pt x="1659" y="314"/>
                    <a:pt x="1543" y="44"/>
                  </a:cubicBezTo>
                  <a:cubicBezTo>
                    <a:pt x="1543" y="44"/>
                    <a:pt x="1280" y="0"/>
                    <a:pt x="1017" y="0"/>
                  </a:cubicBezTo>
                  <a:close/>
                </a:path>
              </a:pathLst>
            </a:custGeom>
            <a:solidFill>
              <a:srgbClr val="380F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855;p62">
              <a:extLst>
                <a:ext uri="{FF2B5EF4-FFF2-40B4-BE49-F238E27FC236}">
                  <a16:creationId xmlns:a16="http://schemas.microsoft.com/office/drawing/2014/main" id="{F10AB672-9879-4C3D-AEB3-DAB4CB5D6A2B}"/>
                </a:ext>
              </a:extLst>
            </p:cNvPr>
            <p:cNvSpPr/>
            <p:nvPr/>
          </p:nvSpPr>
          <p:spPr>
            <a:xfrm>
              <a:off x="5407075" y="3072550"/>
              <a:ext cx="293800" cy="519000"/>
            </a:xfrm>
            <a:custGeom>
              <a:avLst/>
              <a:gdLst/>
              <a:ahLst/>
              <a:cxnLst/>
              <a:rect l="l" t="t" r="r" b="b"/>
              <a:pathLst>
                <a:path w="11752" h="20760" extrusionOk="0">
                  <a:moveTo>
                    <a:pt x="2971" y="1"/>
                  </a:moveTo>
                  <a:cubicBezTo>
                    <a:pt x="2971" y="1"/>
                    <a:pt x="1775" y="2354"/>
                    <a:pt x="1235" y="2817"/>
                  </a:cubicBezTo>
                  <a:cubicBezTo>
                    <a:pt x="910" y="3091"/>
                    <a:pt x="521" y="3317"/>
                    <a:pt x="276" y="3317"/>
                  </a:cubicBezTo>
                  <a:cubicBezTo>
                    <a:pt x="143" y="3317"/>
                    <a:pt x="53" y="3250"/>
                    <a:pt x="39" y="3087"/>
                  </a:cubicBezTo>
                  <a:cubicBezTo>
                    <a:pt x="39" y="3087"/>
                    <a:pt x="0" y="5247"/>
                    <a:pt x="0" y="5363"/>
                  </a:cubicBezTo>
                  <a:lnTo>
                    <a:pt x="270" y="5594"/>
                  </a:lnTo>
                  <a:cubicBezTo>
                    <a:pt x="463" y="8140"/>
                    <a:pt x="425" y="9992"/>
                    <a:pt x="849" y="11227"/>
                  </a:cubicBezTo>
                  <a:cubicBezTo>
                    <a:pt x="1505" y="13194"/>
                    <a:pt x="3665" y="19752"/>
                    <a:pt x="3935" y="20601"/>
                  </a:cubicBezTo>
                  <a:cubicBezTo>
                    <a:pt x="3975" y="20711"/>
                    <a:pt x="4138" y="20760"/>
                    <a:pt x="4390" y="20760"/>
                  </a:cubicBezTo>
                  <a:cubicBezTo>
                    <a:pt x="6074" y="20760"/>
                    <a:pt x="11751" y="18603"/>
                    <a:pt x="11651" y="18402"/>
                  </a:cubicBezTo>
                  <a:cubicBezTo>
                    <a:pt x="10455" y="15624"/>
                    <a:pt x="9452" y="12847"/>
                    <a:pt x="8564" y="9954"/>
                  </a:cubicBezTo>
                  <a:cubicBezTo>
                    <a:pt x="8063" y="8102"/>
                    <a:pt x="7909" y="6482"/>
                    <a:pt x="6520" y="3511"/>
                  </a:cubicBezTo>
                  <a:cubicBezTo>
                    <a:pt x="5710" y="1814"/>
                    <a:pt x="3974" y="541"/>
                    <a:pt x="2971" y="1"/>
                  </a:cubicBezTo>
                  <a:close/>
                </a:path>
              </a:pathLst>
            </a:custGeom>
            <a:solidFill>
              <a:srgbClr val="00B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856;p62">
              <a:extLst>
                <a:ext uri="{FF2B5EF4-FFF2-40B4-BE49-F238E27FC236}">
                  <a16:creationId xmlns:a16="http://schemas.microsoft.com/office/drawing/2014/main" id="{01FBEFAC-6FF5-4A59-BC14-384708604020}"/>
                </a:ext>
              </a:extLst>
            </p:cNvPr>
            <p:cNvSpPr/>
            <p:nvPr/>
          </p:nvSpPr>
          <p:spPr>
            <a:xfrm>
              <a:off x="5401275" y="3108250"/>
              <a:ext cx="200625" cy="487475"/>
            </a:xfrm>
            <a:custGeom>
              <a:avLst/>
              <a:gdLst/>
              <a:ahLst/>
              <a:cxnLst/>
              <a:rect l="l" t="t" r="r" b="b"/>
              <a:pathLst>
                <a:path w="8025" h="19499" extrusionOk="0">
                  <a:moveTo>
                    <a:pt x="2701" y="0"/>
                  </a:moveTo>
                  <a:cubicBezTo>
                    <a:pt x="2431" y="656"/>
                    <a:pt x="2007" y="1234"/>
                    <a:pt x="1544" y="1736"/>
                  </a:cubicBezTo>
                  <a:cubicBezTo>
                    <a:pt x="1272" y="1983"/>
                    <a:pt x="826" y="2183"/>
                    <a:pt x="530" y="2183"/>
                  </a:cubicBezTo>
                  <a:cubicBezTo>
                    <a:pt x="365" y="2183"/>
                    <a:pt x="246" y="2120"/>
                    <a:pt x="232" y="1967"/>
                  </a:cubicBezTo>
                  <a:cubicBezTo>
                    <a:pt x="1" y="3318"/>
                    <a:pt x="1" y="4706"/>
                    <a:pt x="232" y="6057"/>
                  </a:cubicBezTo>
                  <a:cubicBezTo>
                    <a:pt x="464" y="7330"/>
                    <a:pt x="734" y="8564"/>
                    <a:pt x="1081" y="9837"/>
                  </a:cubicBezTo>
                  <a:cubicBezTo>
                    <a:pt x="1698" y="11805"/>
                    <a:pt x="2431" y="18440"/>
                    <a:pt x="2701" y="19288"/>
                  </a:cubicBezTo>
                  <a:cubicBezTo>
                    <a:pt x="2743" y="19413"/>
                    <a:pt x="3075" y="19498"/>
                    <a:pt x="3615" y="19498"/>
                  </a:cubicBezTo>
                  <a:cubicBezTo>
                    <a:pt x="4576" y="19498"/>
                    <a:pt x="6198" y="19230"/>
                    <a:pt x="8025" y="18440"/>
                  </a:cubicBezTo>
                  <a:cubicBezTo>
                    <a:pt x="7369" y="16048"/>
                    <a:pt x="4900" y="7677"/>
                    <a:pt x="4283" y="5517"/>
                  </a:cubicBezTo>
                  <a:cubicBezTo>
                    <a:pt x="3781" y="3935"/>
                    <a:pt x="3589" y="2237"/>
                    <a:pt x="3704" y="579"/>
                  </a:cubicBezTo>
                  <a:lnTo>
                    <a:pt x="2701" y="0"/>
                  </a:lnTo>
                  <a:close/>
                </a:path>
              </a:pathLst>
            </a:custGeom>
            <a:solidFill>
              <a:srgbClr val="029B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857;p62">
              <a:extLst>
                <a:ext uri="{FF2B5EF4-FFF2-40B4-BE49-F238E27FC236}">
                  <a16:creationId xmlns:a16="http://schemas.microsoft.com/office/drawing/2014/main" id="{6AE6DAA4-11BB-4274-ABC8-7815E3ECA7D4}"/>
                </a:ext>
              </a:extLst>
            </p:cNvPr>
            <p:cNvSpPr/>
            <p:nvPr/>
          </p:nvSpPr>
          <p:spPr>
            <a:xfrm>
              <a:off x="5504475" y="3421675"/>
              <a:ext cx="121550" cy="109975"/>
            </a:xfrm>
            <a:custGeom>
              <a:avLst/>
              <a:gdLst/>
              <a:ahLst/>
              <a:cxnLst/>
              <a:rect l="l" t="t" r="r" b="b"/>
              <a:pathLst>
                <a:path w="4862" h="4399" extrusionOk="0">
                  <a:moveTo>
                    <a:pt x="3550" y="1"/>
                  </a:moveTo>
                  <a:cubicBezTo>
                    <a:pt x="3048" y="271"/>
                    <a:pt x="1428" y="1196"/>
                    <a:pt x="1" y="1235"/>
                  </a:cubicBezTo>
                  <a:lnTo>
                    <a:pt x="734" y="4398"/>
                  </a:lnTo>
                  <a:cubicBezTo>
                    <a:pt x="734" y="4398"/>
                    <a:pt x="4360" y="3550"/>
                    <a:pt x="4630" y="3280"/>
                  </a:cubicBezTo>
                  <a:cubicBezTo>
                    <a:pt x="4861" y="3010"/>
                    <a:pt x="4398" y="1582"/>
                    <a:pt x="3550" y="1"/>
                  </a:cubicBezTo>
                  <a:close/>
                </a:path>
              </a:pathLst>
            </a:custGeom>
            <a:solidFill>
              <a:srgbClr val="029B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858;p62">
              <a:extLst>
                <a:ext uri="{FF2B5EF4-FFF2-40B4-BE49-F238E27FC236}">
                  <a16:creationId xmlns:a16="http://schemas.microsoft.com/office/drawing/2014/main" id="{E519F704-F351-442F-BF83-1353C5B28BE0}"/>
                </a:ext>
              </a:extLst>
            </p:cNvPr>
            <p:cNvSpPr/>
            <p:nvPr/>
          </p:nvSpPr>
          <p:spPr>
            <a:xfrm>
              <a:off x="5505450" y="3426500"/>
              <a:ext cx="114775" cy="103225"/>
            </a:xfrm>
            <a:custGeom>
              <a:avLst/>
              <a:gdLst/>
              <a:ahLst/>
              <a:cxnLst/>
              <a:rect l="l" t="t" r="r" b="b"/>
              <a:pathLst>
                <a:path w="4591" h="4129" extrusionOk="0">
                  <a:moveTo>
                    <a:pt x="3356" y="0"/>
                  </a:moveTo>
                  <a:cubicBezTo>
                    <a:pt x="2893" y="270"/>
                    <a:pt x="1389" y="1119"/>
                    <a:pt x="0" y="1158"/>
                  </a:cubicBezTo>
                  <a:lnTo>
                    <a:pt x="695" y="4128"/>
                  </a:lnTo>
                  <a:cubicBezTo>
                    <a:pt x="695" y="4128"/>
                    <a:pt x="4128" y="3357"/>
                    <a:pt x="4359" y="3087"/>
                  </a:cubicBezTo>
                  <a:cubicBezTo>
                    <a:pt x="4591" y="2855"/>
                    <a:pt x="4128" y="1505"/>
                    <a:pt x="3356" y="0"/>
                  </a:cubicBezTo>
                  <a:close/>
                </a:path>
              </a:pathLst>
            </a:custGeom>
            <a:solidFill>
              <a:srgbClr val="00B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859;p62">
              <a:extLst>
                <a:ext uri="{FF2B5EF4-FFF2-40B4-BE49-F238E27FC236}">
                  <a16:creationId xmlns:a16="http://schemas.microsoft.com/office/drawing/2014/main" id="{F80BE137-6BF2-470C-B9FB-CC07F55EEAF1}"/>
                </a:ext>
              </a:extLst>
            </p:cNvPr>
            <p:cNvSpPr/>
            <p:nvPr/>
          </p:nvSpPr>
          <p:spPr>
            <a:xfrm>
              <a:off x="5290375" y="3181000"/>
              <a:ext cx="263325" cy="269250"/>
            </a:xfrm>
            <a:custGeom>
              <a:avLst/>
              <a:gdLst/>
              <a:ahLst/>
              <a:cxnLst/>
              <a:rect l="l" t="t" r="r" b="b"/>
              <a:pathLst>
                <a:path w="10533" h="10770" extrusionOk="0">
                  <a:moveTo>
                    <a:pt x="8040" y="1"/>
                  </a:moveTo>
                  <a:cubicBezTo>
                    <a:pt x="7531" y="1"/>
                    <a:pt x="7105" y="69"/>
                    <a:pt x="7060" y="292"/>
                  </a:cubicBezTo>
                  <a:cubicBezTo>
                    <a:pt x="6906" y="871"/>
                    <a:pt x="6906" y="3802"/>
                    <a:pt x="6597" y="5731"/>
                  </a:cubicBezTo>
                  <a:cubicBezTo>
                    <a:pt x="5980" y="6001"/>
                    <a:pt x="3164" y="8393"/>
                    <a:pt x="2739" y="8586"/>
                  </a:cubicBezTo>
                  <a:cubicBezTo>
                    <a:pt x="2315" y="8625"/>
                    <a:pt x="1852" y="8702"/>
                    <a:pt x="1428" y="8856"/>
                  </a:cubicBezTo>
                  <a:cubicBezTo>
                    <a:pt x="1042" y="9049"/>
                    <a:pt x="695" y="9280"/>
                    <a:pt x="386" y="9550"/>
                  </a:cubicBezTo>
                  <a:cubicBezTo>
                    <a:pt x="324" y="9613"/>
                    <a:pt x="362" y="9726"/>
                    <a:pt x="502" y="9726"/>
                  </a:cubicBezTo>
                  <a:cubicBezTo>
                    <a:pt x="535" y="9726"/>
                    <a:pt x="574" y="9719"/>
                    <a:pt x="618" y="9705"/>
                  </a:cubicBezTo>
                  <a:cubicBezTo>
                    <a:pt x="811" y="9589"/>
                    <a:pt x="1119" y="9473"/>
                    <a:pt x="1389" y="9357"/>
                  </a:cubicBezTo>
                  <a:cubicBezTo>
                    <a:pt x="1466" y="9357"/>
                    <a:pt x="733" y="9743"/>
                    <a:pt x="733" y="9743"/>
                  </a:cubicBezTo>
                  <a:cubicBezTo>
                    <a:pt x="733" y="9743"/>
                    <a:pt x="502" y="9820"/>
                    <a:pt x="348" y="9820"/>
                  </a:cubicBezTo>
                  <a:lnTo>
                    <a:pt x="1" y="10090"/>
                  </a:lnTo>
                  <a:cubicBezTo>
                    <a:pt x="126" y="10140"/>
                    <a:pt x="251" y="10174"/>
                    <a:pt x="376" y="10181"/>
                  </a:cubicBezTo>
                  <a:lnTo>
                    <a:pt x="376" y="10181"/>
                  </a:lnTo>
                  <a:cubicBezTo>
                    <a:pt x="302" y="10203"/>
                    <a:pt x="258" y="10252"/>
                    <a:pt x="348" y="10360"/>
                  </a:cubicBezTo>
                  <a:cubicBezTo>
                    <a:pt x="425" y="10476"/>
                    <a:pt x="579" y="10553"/>
                    <a:pt x="733" y="10592"/>
                  </a:cubicBezTo>
                  <a:cubicBezTo>
                    <a:pt x="888" y="10708"/>
                    <a:pt x="1042" y="10746"/>
                    <a:pt x="1196" y="10746"/>
                  </a:cubicBezTo>
                  <a:cubicBezTo>
                    <a:pt x="1289" y="10762"/>
                    <a:pt x="1382" y="10769"/>
                    <a:pt x="1473" y="10769"/>
                  </a:cubicBezTo>
                  <a:cubicBezTo>
                    <a:pt x="1840" y="10769"/>
                    <a:pt x="2192" y="10646"/>
                    <a:pt x="2469" y="10399"/>
                  </a:cubicBezTo>
                  <a:cubicBezTo>
                    <a:pt x="2701" y="10245"/>
                    <a:pt x="2894" y="10090"/>
                    <a:pt x="3125" y="9898"/>
                  </a:cubicBezTo>
                  <a:cubicBezTo>
                    <a:pt x="6636" y="8354"/>
                    <a:pt x="8256" y="7622"/>
                    <a:pt x="8487" y="7274"/>
                  </a:cubicBezTo>
                  <a:cubicBezTo>
                    <a:pt x="10031" y="5268"/>
                    <a:pt x="10532" y="2645"/>
                    <a:pt x="9876" y="176"/>
                  </a:cubicBezTo>
                  <a:cubicBezTo>
                    <a:pt x="9876" y="176"/>
                    <a:pt x="8854" y="1"/>
                    <a:pt x="8040" y="1"/>
                  </a:cubicBezTo>
                  <a:close/>
                </a:path>
              </a:pathLst>
            </a:custGeom>
            <a:solidFill>
              <a:srgbClr val="D8A7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60;p62">
              <a:extLst>
                <a:ext uri="{FF2B5EF4-FFF2-40B4-BE49-F238E27FC236}">
                  <a16:creationId xmlns:a16="http://schemas.microsoft.com/office/drawing/2014/main" id="{74FA6DE2-96B2-4F69-835C-9007BF6F8AD0}"/>
                </a:ext>
              </a:extLst>
            </p:cNvPr>
            <p:cNvSpPr/>
            <p:nvPr/>
          </p:nvSpPr>
          <p:spPr>
            <a:xfrm>
              <a:off x="5447575" y="3125300"/>
              <a:ext cx="113825" cy="161375"/>
            </a:xfrm>
            <a:custGeom>
              <a:avLst/>
              <a:gdLst/>
              <a:ahLst/>
              <a:cxnLst/>
              <a:rect l="l" t="t" r="r" b="b"/>
              <a:pathLst>
                <a:path w="4553" h="6455" extrusionOk="0">
                  <a:moveTo>
                    <a:pt x="2336" y="1"/>
                  </a:moveTo>
                  <a:cubicBezTo>
                    <a:pt x="1721" y="1"/>
                    <a:pt x="1153" y="303"/>
                    <a:pt x="772" y="823"/>
                  </a:cubicBezTo>
                  <a:cubicBezTo>
                    <a:pt x="232" y="1555"/>
                    <a:pt x="1" y="2481"/>
                    <a:pt x="116" y="3369"/>
                  </a:cubicBezTo>
                  <a:cubicBezTo>
                    <a:pt x="232" y="4179"/>
                    <a:pt x="271" y="4989"/>
                    <a:pt x="271" y="5799"/>
                  </a:cubicBezTo>
                  <a:cubicBezTo>
                    <a:pt x="271" y="5799"/>
                    <a:pt x="517" y="5787"/>
                    <a:pt x="894" y="5787"/>
                  </a:cubicBezTo>
                  <a:cubicBezTo>
                    <a:pt x="1882" y="5787"/>
                    <a:pt x="3766" y="5868"/>
                    <a:pt x="4437" y="6455"/>
                  </a:cubicBezTo>
                  <a:cubicBezTo>
                    <a:pt x="4553" y="5297"/>
                    <a:pt x="4553" y="4179"/>
                    <a:pt x="4475" y="3021"/>
                  </a:cubicBezTo>
                  <a:cubicBezTo>
                    <a:pt x="4360" y="1710"/>
                    <a:pt x="3704" y="128"/>
                    <a:pt x="2547" y="12"/>
                  </a:cubicBezTo>
                  <a:cubicBezTo>
                    <a:pt x="2476" y="5"/>
                    <a:pt x="2406" y="1"/>
                    <a:pt x="2336" y="1"/>
                  </a:cubicBezTo>
                  <a:close/>
                </a:path>
              </a:pathLst>
            </a:custGeom>
            <a:solidFill>
              <a:srgbClr val="00B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61;p62">
              <a:extLst>
                <a:ext uri="{FF2B5EF4-FFF2-40B4-BE49-F238E27FC236}">
                  <a16:creationId xmlns:a16="http://schemas.microsoft.com/office/drawing/2014/main" id="{192E3A05-9E2F-450C-9C8F-7722E1EC625D}"/>
                </a:ext>
              </a:extLst>
            </p:cNvPr>
            <p:cNvSpPr/>
            <p:nvPr/>
          </p:nvSpPr>
          <p:spPr>
            <a:xfrm>
              <a:off x="5511200" y="3129050"/>
              <a:ext cx="48275" cy="152550"/>
            </a:xfrm>
            <a:custGeom>
              <a:avLst/>
              <a:gdLst/>
              <a:ahLst/>
              <a:cxnLst/>
              <a:rect l="l" t="t" r="r" b="b"/>
              <a:pathLst>
                <a:path w="1931" h="6102" extrusionOk="0">
                  <a:moveTo>
                    <a:pt x="54" y="1"/>
                  </a:moveTo>
                  <a:cubicBezTo>
                    <a:pt x="1" y="1"/>
                    <a:pt x="3" y="45"/>
                    <a:pt x="117" y="171"/>
                  </a:cubicBezTo>
                  <a:cubicBezTo>
                    <a:pt x="503" y="595"/>
                    <a:pt x="696" y="4685"/>
                    <a:pt x="195" y="5649"/>
                  </a:cubicBezTo>
                  <a:cubicBezTo>
                    <a:pt x="695" y="5726"/>
                    <a:pt x="1196" y="5880"/>
                    <a:pt x="1696" y="6034"/>
                  </a:cubicBezTo>
                  <a:lnTo>
                    <a:pt x="1696" y="6034"/>
                  </a:lnTo>
                  <a:cubicBezTo>
                    <a:pt x="1703" y="5909"/>
                    <a:pt x="1724" y="5581"/>
                    <a:pt x="1776" y="4800"/>
                  </a:cubicBezTo>
                  <a:cubicBezTo>
                    <a:pt x="1930" y="3103"/>
                    <a:pt x="1622" y="711"/>
                    <a:pt x="619" y="248"/>
                  </a:cubicBezTo>
                  <a:cubicBezTo>
                    <a:pt x="619" y="248"/>
                    <a:pt x="181" y="1"/>
                    <a:pt x="54" y="1"/>
                  </a:cubicBezTo>
                  <a:close/>
                  <a:moveTo>
                    <a:pt x="1696" y="6034"/>
                  </a:moveTo>
                  <a:cubicBezTo>
                    <a:pt x="1693" y="6085"/>
                    <a:pt x="1693" y="6102"/>
                    <a:pt x="1693" y="6102"/>
                  </a:cubicBezTo>
                  <a:cubicBezTo>
                    <a:pt x="1694" y="6102"/>
                    <a:pt x="1699" y="6035"/>
                    <a:pt x="1699" y="6035"/>
                  </a:cubicBezTo>
                  <a:cubicBezTo>
                    <a:pt x="1698" y="6034"/>
                    <a:pt x="1697" y="6034"/>
                    <a:pt x="1696" y="6034"/>
                  </a:cubicBezTo>
                  <a:close/>
                </a:path>
              </a:pathLst>
            </a:custGeom>
            <a:solidFill>
              <a:srgbClr val="029B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62;p62">
              <a:extLst>
                <a:ext uri="{FF2B5EF4-FFF2-40B4-BE49-F238E27FC236}">
                  <a16:creationId xmlns:a16="http://schemas.microsoft.com/office/drawing/2014/main" id="{BDFD31AB-4AB9-4BFB-8B74-E559C8B0C8F9}"/>
                </a:ext>
              </a:extLst>
            </p:cNvPr>
            <p:cNvSpPr/>
            <p:nvPr/>
          </p:nvSpPr>
          <p:spPr>
            <a:xfrm>
              <a:off x="4740650" y="3606600"/>
              <a:ext cx="152400" cy="172900"/>
            </a:xfrm>
            <a:custGeom>
              <a:avLst/>
              <a:gdLst/>
              <a:ahLst/>
              <a:cxnLst/>
              <a:rect l="l" t="t" r="r" b="b"/>
              <a:pathLst>
                <a:path w="6096" h="6916" extrusionOk="0">
                  <a:moveTo>
                    <a:pt x="4977" y="1"/>
                  </a:moveTo>
                  <a:cubicBezTo>
                    <a:pt x="4755" y="1"/>
                    <a:pt x="4533" y="30"/>
                    <a:pt x="4321" y="87"/>
                  </a:cubicBezTo>
                  <a:cubicBezTo>
                    <a:pt x="3704" y="242"/>
                    <a:pt x="3048" y="1206"/>
                    <a:pt x="2817" y="1823"/>
                  </a:cubicBezTo>
                  <a:cubicBezTo>
                    <a:pt x="2585" y="2479"/>
                    <a:pt x="1197" y="3366"/>
                    <a:pt x="1" y="4640"/>
                  </a:cubicBezTo>
                  <a:cubicBezTo>
                    <a:pt x="22" y="4631"/>
                    <a:pt x="44" y="4627"/>
                    <a:pt x="68" y="4627"/>
                  </a:cubicBezTo>
                  <a:cubicBezTo>
                    <a:pt x="483" y="4627"/>
                    <a:pt x="1318" y="5858"/>
                    <a:pt x="2084" y="6916"/>
                  </a:cubicBezTo>
                  <a:cubicBezTo>
                    <a:pt x="3434" y="6453"/>
                    <a:pt x="4591" y="5565"/>
                    <a:pt x="5363" y="4408"/>
                  </a:cubicBezTo>
                  <a:cubicBezTo>
                    <a:pt x="5556" y="4177"/>
                    <a:pt x="5826" y="4022"/>
                    <a:pt x="6096" y="3945"/>
                  </a:cubicBezTo>
                  <a:cubicBezTo>
                    <a:pt x="6096" y="3945"/>
                    <a:pt x="5556" y="898"/>
                    <a:pt x="5633" y="87"/>
                  </a:cubicBezTo>
                  <a:cubicBezTo>
                    <a:pt x="5421" y="30"/>
                    <a:pt x="5199" y="1"/>
                    <a:pt x="4977" y="1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63;p62">
              <a:extLst>
                <a:ext uri="{FF2B5EF4-FFF2-40B4-BE49-F238E27FC236}">
                  <a16:creationId xmlns:a16="http://schemas.microsoft.com/office/drawing/2014/main" id="{5543A114-5264-41E2-85E9-8A839668F14A}"/>
                </a:ext>
              </a:extLst>
            </p:cNvPr>
            <p:cNvSpPr/>
            <p:nvPr/>
          </p:nvSpPr>
          <p:spPr>
            <a:xfrm>
              <a:off x="4789850" y="3694600"/>
              <a:ext cx="64625" cy="63400"/>
            </a:xfrm>
            <a:custGeom>
              <a:avLst/>
              <a:gdLst/>
              <a:ahLst/>
              <a:cxnLst/>
              <a:rect l="l" t="t" r="r" b="b"/>
              <a:pathLst>
                <a:path w="2585" h="2536" extrusionOk="0">
                  <a:moveTo>
                    <a:pt x="887" y="1"/>
                  </a:moveTo>
                  <a:cubicBezTo>
                    <a:pt x="733" y="1"/>
                    <a:pt x="0" y="78"/>
                    <a:pt x="463" y="502"/>
                  </a:cubicBezTo>
                  <a:cubicBezTo>
                    <a:pt x="965" y="888"/>
                    <a:pt x="1852" y="2007"/>
                    <a:pt x="1775" y="2431"/>
                  </a:cubicBezTo>
                  <a:cubicBezTo>
                    <a:pt x="1760" y="2505"/>
                    <a:pt x="1781" y="2535"/>
                    <a:pt x="1824" y="2535"/>
                  </a:cubicBezTo>
                  <a:cubicBezTo>
                    <a:pt x="2006" y="2535"/>
                    <a:pt x="2585" y="2007"/>
                    <a:pt x="2585" y="2007"/>
                  </a:cubicBezTo>
                  <a:cubicBezTo>
                    <a:pt x="2508" y="1042"/>
                    <a:pt x="1042" y="39"/>
                    <a:pt x="887" y="1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64;p62">
              <a:extLst>
                <a:ext uri="{FF2B5EF4-FFF2-40B4-BE49-F238E27FC236}">
                  <a16:creationId xmlns:a16="http://schemas.microsoft.com/office/drawing/2014/main" id="{5ED86DC7-3EC1-4A6B-9DB6-E355E33AFF16}"/>
                </a:ext>
              </a:extLst>
            </p:cNvPr>
            <p:cNvSpPr/>
            <p:nvPr/>
          </p:nvSpPr>
          <p:spPr>
            <a:xfrm>
              <a:off x="4824700" y="3655025"/>
              <a:ext cx="52925" cy="76250"/>
            </a:xfrm>
            <a:custGeom>
              <a:avLst/>
              <a:gdLst/>
              <a:ahLst/>
              <a:cxnLst/>
              <a:rect l="l" t="t" r="r" b="b"/>
              <a:pathLst>
                <a:path w="2117" h="3050" extrusionOk="0">
                  <a:moveTo>
                    <a:pt x="871" y="1"/>
                  </a:moveTo>
                  <a:cubicBezTo>
                    <a:pt x="287" y="1"/>
                    <a:pt x="0" y="658"/>
                    <a:pt x="188" y="658"/>
                  </a:cubicBezTo>
                  <a:cubicBezTo>
                    <a:pt x="574" y="812"/>
                    <a:pt x="921" y="1082"/>
                    <a:pt x="1152" y="1468"/>
                  </a:cubicBezTo>
                  <a:cubicBezTo>
                    <a:pt x="1461" y="1931"/>
                    <a:pt x="1654" y="2471"/>
                    <a:pt x="1654" y="3050"/>
                  </a:cubicBezTo>
                  <a:cubicBezTo>
                    <a:pt x="1654" y="2780"/>
                    <a:pt x="2117" y="2548"/>
                    <a:pt x="2117" y="2394"/>
                  </a:cubicBezTo>
                  <a:cubicBezTo>
                    <a:pt x="2078" y="2240"/>
                    <a:pt x="1499" y="41"/>
                    <a:pt x="921" y="2"/>
                  </a:cubicBezTo>
                  <a:cubicBezTo>
                    <a:pt x="904" y="1"/>
                    <a:pt x="888" y="1"/>
                    <a:pt x="871" y="1"/>
                  </a:cubicBezTo>
                  <a:close/>
                </a:path>
              </a:pathLst>
            </a:custGeom>
            <a:solidFill>
              <a:srgbClr val="151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65;p62">
              <a:extLst>
                <a:ext uri="{FF2B5EF4-FFF2-40B4-BE49-F238E27FC236}">
                  <a16:creationId xmlns:a16="http://schemas.microsoft.com/office/drawing/2014/main" id="{22EC9ACC-065E-434D-B82B-6ECB48EF4F61}"/>
                </a:ext>
              </a:extLst>
            </p:cNvPr>
            <p:cNvSpPr/>
            <p:nvPr/>
          </p:nvSpPr>
          <p:spPr>
            <a:xfrm>
              <a:off x="4570625" y="3516475"/>
              <a:ext cx="283850" cy="162725"/>
            </a:xfrm>
            <a:custGeom>
              <a:avLst/>
              <a:gdLst/>
              <a:ahLst/>
              <a:cxnLst/>
              <a:rect l="l" t="t" r="r" b="b"/>
              <a:pathLst>
                <a:path w="11354" h="6509" extrusionOk="0">
                  <a:moveTo>
                    <a:pt x="1676" y="0"/>
                  </a:moveTo>
                  <a:cubicBezTo>
                    <a:pt x="952" y="0"/>
                    <a:pt x="1" y="352"/>
                    <a:pt x="359" y="1146"/>
                  </a:cubicBezTo>
                  <a:cubicBezTo>
                    <a:pt x="938" y="2381"/>
                    <a:pt x="2983" y="5583"/>
                    <a:pt x="3407" y="5776"/>
                  </a:cubicBezTo>
                  <a:cubicBezTo>
                    <a:pt x="4564" y="6200"/>
                    <a:pt x="8461" y="6239"/>
                    <a:pt x="8538" y="6277"/>
                  </a:cubicBezTo>
                  <a:cubicBezTo>
                    <a:pt x="9001" y="6393"/>
                    <a:pt x="9464" y="6470"/>
                    <a:pt x="9965" y="6509"/>
                  </a:cubicBezTo>
                  <a:cubicBezTo>
                    <a:pt x="9965" y="6509"/>
                    <a:pt x="10312" y="6509"/>
                    <a:pt x="10389" y="6393"/>
                  </a:cubicBezTo>
                  <a:cubicBezTo>
                    <a:pt x="10467" y="6316"/>
                    <a:pt x="10659" y="6239"/>
                    <a:pt x="10505" y="6161"/>
                  </a:cubicBezTo>
                  <a:cubicBezTo>
                    <a:pt x="10389" y="6161"/>
                    <a:pt x="10312" y="6123"/>
                    <a:pt x="10197" y="6123"/>
                  </a:cubicBezTo>
                  <a:lnTo>
                    <a:pt x="10197" y="6123"/>
                  </a:lnTo>
                  <a:cubicBezTo>
                    <a:pt x="10254" y="6123"/>
                    <a:pt x="10360" y="6132"/>
                    <a:pt x="10452" y="6132"/>
                  </a:cubicBezTo>
                  <a:cubicBezTo>
                    <a:pt x="10544" y="6132"/>
                    <a:pt x="10621" y="6123"/>
                    <a:pt x="10621" y="6084"/>
                  </a:cubicBezTo>
                  <a:cubicBezTo>
                    <a:pt x="10659" y="6007"/>
                    <a:pt x="10737" y="5930"/>
                    <a:pt x="10621" y="5891"/>
                  </a:cubicBezTo>
                  <a:cubicBezTo>
                    <a:pt x="10544" y="5853"/>
                    <a:pt x="10428" y="5814"/>
                    <a:pt x="10312" y="5776"/>
                  </a:cubicBezTo>
                  <a:cubicBezTo>
                    <a:pt x="10484" y="5776"/>
                    <a:pt x="10686" y="5898"/>
                    <a:pt x="10755" y="5898"/>
                  </a:cubicBezTo>
                  <a:cubicBezTo>
                    <a:pt x="10764" y="5898"/>
                    <a:pt x="10771" y="5896"/>
                    <a:pt x="10775" y="5891"/>
                  </a:cubicBezTo>
                  <a:cubicBezTo>
                    <a:pt x="10775" y="5814"/>
                    <a:pt x="10852" y="5660"/>
                    <a:pt x="10698" y="5583"/>
                  </a:cubicBezTo>
                  <a:cubicBezTo>
                    <a:pt x="10544" y="5544"/>
                    <a:pt x="10274" y="5390"/>
                    <a:pt x="10196" y="5390"/>
                  </a:cubicBezTo>
                  <a:cubicBezTo>
                    <a:pt x="10158" y="5351"/>
                    <a:pt x="10119" y="5313"/>
                    <a:pt x="10158" y="5313"/>
                  </a:cubicBezTo>
                  <a:cubicBezTo>
                    <a:pt x="10220" y="5302"/>
                    <a:pt x="10279" y="5298"/>
                    <a:pt x="10337" y="5298"/>
                  </a:cubicBezTo>
                  <a:cubicBezTo>
                    <a:pt x="10495" y="5298"/>
                    <a:pt x="10644" y="5333"/>
                    <a:pt x="10814" y="5390"/>
                  </a:cubicBezTo>
                  <a:cubicBezTo>
                    <a:pt x="10929" y="5428"/>
                    <a:pt x="11084" y="5583"/>
                    <a:pt x="11199" y="5583"/>
                  </a:cubicBezTo>
                  <a:cubicBezTo>
                    <a:pt x="11277" y="5544"/>
                    <a:pt x="11354" y="5544"/>
                    <a:pt x="11161" y="5390"/>
                  </a:cubicBezTo>
                  <a:cubicBezTo>
                    <a:pt x="10968" y="5236"/>
                    <a:pt x="10891" y="5081"/>
                    <a:pt x="10775" y="5081"/>
                  </a:cubicBezTo>
                  <a:cubicBezTo>
                    <a:pt x="10659" y="5043"/>
                    <a:pt x="10196" y="5004"/>
                    <a:pt x="10119" y="4965"/>
                  </a:cubicBezTo>
                  <a:cubicBezTo>
                    <a:pt x="10081" y="4946"/>
                    <a:pt x="10033" y="4937"/>
                    <a:pt x="9984" y="4937"/>
                  </a:cubicBezTo>
                  <a:cubicBezTo>
                    <a:pt x="9936" y="4937"/>
                    <a:pt x="9888" y="4946"/>
                    <a:pt x="9849" y="4965"/>
                  </a:cubicBezTo>
                  <a:cubicBezTo>
                    <a:pt x="9502" y="4965"/>
                    <a:pt x="9116" y="5004"/>
                    <a:pt x="8731" y="5043"/>
                  </a:cubicBezTo>
                  <a:cubicBezTo>
                    <a:pt x="8720" y="5046"/>
                    <a:pt x="8703" y="5047"/>
                    <a:pt x="8682" y="5047"/>
                  </a:cubicBezTo>
                  <a:cubicBezTo>
                    <a:pt x="8164" y="5047"/>
                    <a:pt x="4680" y="4194"/>
                    <a:pt x="4680" y="4194"/>
                  </a:cubicBezTo>
                  <a:cubicBezTo>
                    <a:pt x="4680" y="4194"/>
                    <a:pt x="2558" y="722"/>
                    <a:pt x="2404" y="259"/>
                  </a:cubicBezTo>
                  <a:cubicBezTo>
                    <a:pt x="2352" y="91"/>
                    <a:pt x="2043" y="0"/>
                    <a:pt x="1676" y="0"/>
                  </a:cubicBezTo>
                  <a:close/>
                </a:path>
              </a:pathLst>
            </a:custGeom>
            <a:solidFill>
              <a:srgbClr val="D8A7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6;p62">
              <a:extLst>
                <a:ext uri="{FF2B5EF4-FFF2-40B4-BE49-F238E27FC236}">
                  <a16:creationId xmlns:a16="http://schemas.microsoft.com/office/drawing/2014/main" id="{ED8D4306-63EB-4F38-B863-F38633023C4D}"/>
                </a:ext>
              </a:extLst>
            </p:cNvPr>
            <p:cNvSpPr/>
            <p:nvPr/>
          </p:nvSpPr>
          <p:spPr>
            <a:xfrm>
              <a:off x="4562225" y="3485175"/>
              <a:ext cx="119625" cy="148700"/>
            </a:xfrm>
            <a:custGeom>
              <a:avLst/>
              <a:gdLst/>
              <a:ahLst/>
              <a:cxnLst/>
              <a:rect l="l" t="t" r="r" b="b"/>
              <a:pathLst>
                <a:path w="4785" h="5948" extrusionOk="0">
                  <a:moveTo>
                    <a:pt x="1749" y="0"/>
                  </a:moveTo>
                  <a:cubicBezTo>
                    <a:pt x="1194" y="0"/>
                    <a:pt x="609" y="313"/>
                    <a:pt x="348" y="1357"/>
                  </a:cubicBezTo>
                  <a:cubicBezTo>
                    <a:pt x="1" y="2900"/>
                    <a:pt x="1043" y="4443"/>
                    <a:pt x="2277" y="5947"/>
                  </a:cubicBezTo>
                  <a:cubicBezTo>
                    <a:pt x="2508" y="5716"/>
                    <a:pt x="4785" y="4443"/>
                    <a:pt x="4785" y="4443"/>
                  </a:cubicBezTo>
                  <a:cubicBezTo>
                    <a:pt x="4785" y="4443"/>
                    <a:pt x="4013" y="2476"/>
                    <a:pt x="3859" y="2051"/>
                  </a:cubicBezTo>
                  <a:cubicBezTo>
                    <a:pt x="3666" y="1473"/>
                    <a:pt x="3357" y="932"/>
                    <a:pt x="2933" y="470"/>
                  </a:cubicBezTo>
                  <a:cubicBezTo>
                    <a:pt x="2748" y="266"/>
                    <a:pt x="2261" y="0"/>
                    <a:pt x="1749" y="0"/>
                  </a:cubicBezTo>
                  <a:close/>
                </a:path>
              </a:pathLst>
            </a:custGeom>
            <a:solidFill>
              <a:srgbClr val="00B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7" name="Subtitle 2">
            <a:extLst>
              <a:ext uri="{FF2B5EF4-FFF2-40B4-BE49-F238E27FC236}">
                <a16:creationId xmlns:a16="http://schemas.microsoft.com/office/drawing/2014/main" id="{B4274077-D749-44A6-A99A-15A353CC11A9}"/>
              </a:ext>
            </a:extLst>
          </p:cNvPr>
          <p:cNvSpPr txBox="1">
            <a:spLocks/>
          </p:cNvSpPr>
          <p:nvPr/>
        </p:nvSpPr>
        <p:spPr>
          <a:xfrm>
            <a:off x="16928" y="2324602"/>
            <a:ext cx="3800613" cy="25716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of the project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To improve the  stroke therapy service in Lister Hospital, specifically: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Improve percentage compliance against OT/PT targets by December 2023</a:t>
            </a:r>
          </a:p>
          <a:p>
            <a:pPr marL="514350" lvl="1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OT from 35.9% to 65%</a:t>
            </a:r>
          </a:p>
          <a:p>
            <a:pPr marL="514350" lvl="1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PT from 47.4% to 75%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Improve the percentage of applicable patients assessed by OT/PY within 72 hours by December 2023 by the:</a:t>
            </a:r>
          </a:p>
          <a:p>
            <a:pPr marL="514350" lvl="1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OT team from 55.4% to 80%</a:t>
            </a:r>
          </a:p>
          <a:p>
            <a:pPr marL="514350" lvl="1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PT from 76.8% to 85%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Improve the median time from clock start to OT/PT by December 2023:</a:t>
            </a:r>
          </a:p>
          <a:p>
            <a:pPr marL="514350" lvl="1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OT team from 44:14 to less than 24 hours</a:t>
            </a:r>
          </a:p>
          <a:p>
            <a:pPr marL="514350" lvl="1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PT from 41:18 to less than 18 hours</a:t>
            </a:r>
          </a:p>
        </p:txBody>
      </p:sp>
      <p:sp>
        <p:nvSpPr>
          <p:cNvPr id="195" name="Subtitle 2">
            <a:extLst>
              <a:ext uri="{FF2B5EF4-FFF2-40B4-BE49-F238E27FC236}">
                <a16:creationId xmlns:a16="http://schemas.microsoft.com/office/drawing/2014/main" id="{00494B8E-439F-4F7D-8C90-E3944153C3DE}"/>
              </a:ext>
            </a:extLst>
          </p:cNvPr>
          <p:cNvSpPr txBox="1">
            <a:spLocks/>
          </p:cNvSpPr>
          <p:nvPr/>
        </p:nvSpPr>
        <p:spPr>
          <a:xfrm>
            <a:off x="1148196" y="4939381"/>
            <a:ext cx="3223173" cy="14601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ideas</a:t>
            </a:r>
          </a:p>
          <a:p>
            <a:pPr marL="457200" indent="-457200" algn="l">
              <a:spcBef>
                <a:spcPts val="0"/>
              </a:spcBef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prioritisation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of patients</a:t>
            </a:r>
          </a:p>
          <a:p>
            <a:pPr marL="457200" indent="-457200" algn="l">
              <a:spcBef>
                <a:spcPts val="0"/>
              </a:spcBef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Improve Therapy Support Worker (TSW) allocation of work</a:t>
            </a:r>
          </a:p>
          <a:p>
            <a:pPr marL="457200" indent="-457200" algn="l">
              <a:spcBef>
                <a:spcPts val="0"/>
              </a:spcBef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Improve efficiency and usefulness of therapy meetings</a:t>
            </a:r>
          </a:p>
          <a:p>
            <a:pPr marL="457200" indent="-457200" algn="l">
              <a:spcBef>
                <a:spcPts val="0"/>
              </a:spcBef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Therapy Newsletter (education)</a:t>
            </a:r>
          </a:p>
          <a:p>
            <a:pPr marL="457200" indent="-457200" algn="l">
              <a:spcBef>
                <a:spcPts val="0"/>
              </a:spcBef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Improve access to therapy service across 6-7 days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20C354A0-DE92-421F-B348-8E68754EF216}"/>
              </a:ext>
            </a:extLst>
          </p:cNvPr>
          <p:cNvCxnSpPr>
            <a:cxnSpLocks/>
          </p:cNvCxnSpPr>
          <p:nvPr/>
        </p:nvCxnSpPr>
        <p:spPr>
          <a:xfrm>
            <a:off x="-9998" y="4900535"/>
            <a:ext cx="683865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343AA5B-33A1-40FA-AE6E-0A2A46C33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829" y="39132"/>
            <a:ext cx="4661572" cy="1108859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stroke therapy service in Lister Hospital</a:t>
            </a:r>
            <a:b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Leads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Claire Wells (Lead Occupational Therapist))</a:t>
            </a:r>
            <a:b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Julia Sartorius (Lead Physiotherapist)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8A8321-0248-2A2F-06FB-043B13DD18BC}"/>
              </a:ext>
            </a:extLst>
          </p:cNvPr>
          <p:cNvSpPr txBox="1"/>
          <p:nvPr/>
        </p:nvSpPr>
        <p:spPr>
          <a:xfrm>
            <a:off x="3817540" y="2173087"/>
            <a:ext cx="285867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5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 Diagram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B19DA96-E9D2-05B4-50C7-396B2D9D35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4143" y="4912727"/>
            <a:ext cx="1070239" cy="154481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FF77AEE-E1DD-A92A-AA0E-D7DE3703A4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85476" y="5562232"/>
            <a:ext cx="1043185" cy="1060367"/>
          </a:xfrm>
          <a:prstGeom prst="rect">
            <a:avLst/>
          </a:prstGeom>
        </p:spPr>
      </p:pic>
      <p:sp>
        <p:nvSpPr>
          <p:cNvPr id="19" name="Subtitle 2">
            <a:extLst>
              <a:ext uri="{FF2B5EF4-FFF2-40B4-BE49-F238E27FC236}">
                <a16:creationId xmlns:a16="http://schemas.microsoft.com/office/drawing/2014/main" id="{73C40CE3-DDA8-B8A8-047E-85C327A78EA5}"/>
              </a:ext>
            </a:extLst>
          </p:cNvPr>
          <p:cNvSpPr txBox="1">
            <a:spLocks/>
          </p:cNvSpPr>
          <p:nvPr/>
        </p:nvSpPr>
        <p:spPr>
          <a:xfrm>
            <a:off x="16928" y="6392916"/>
            <a:ext cx="2869248" cy="3100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5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Outcomes</a:t>
            </a:r>
          </a:p>
          <a:p>
            <a:pPr algn="l">
              <a:spcBef>
                <a:spcPts val="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84E073D-A260-7302-5A6A-0689BAE0A5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765" y="7888185"/>
            <a:ext cx="1938108" cy="100131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B569E89-137A-F45B-4135-DB7F151644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356" y="8862173"/>
            <a:ext cx="1915964" cy="100131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08874A6-571B-D7CC-2B3B-2FA6E5301F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15840" y="7817569"/>
            <a:ext cx="1934747" cy="100131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B3765E1-7E12-77A2-2A4E-899FAB6A8F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13921" y="8803846"/>
            <a:ext cx="1938583" cy="100131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B653574-A20C-D31C-8034-7FF25F2831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76984" y="8607235"/>
            <a:ext cx="1999233" cy="106036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EB986D6-F3F9-B688-254B-B5335EA9B4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62788" y="7853606"/>
            <a:ext cx="1755874" cy="92306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94F9D8D-9012-E870-9663-B11AE831072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049" y="6688103"/>
            <a:ext cx="3349158" cy="1224811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46556E1A-522D-B862-4F50-3ADE2AC835D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08937" y="6521539"/>
            <a:ext cx="1070239" cy="1141815"/>
          </a:xfrm>
          <a:prstGeom prst="rect">
            <a:avLst/>
          </a:prstGeom>
        </p:spPr>
      </p:pic>
      <p:sp>
        <p:nvSpPr>
          <p:cNvPr id="100" name="Subtitle 2">
            <a:extLst>
              <a:ext uri="{FF2B5EF4-FFF2-40B4-BE49-F238E27FC236}">
                <a16:creationId xmlns:a16="http://schemas.microsoft.com/office/drawing/2014/main" id="{5F708E64-16AE-AB78-86C6-37E1EC6F4C20}"/>
              </a:ext>
            </a:extLst>
          </p:cNvPr>
          <p:cNvSpPr txBox="1">
            <a:spLocks/>
          </p:cNvSpPr>
          <p:nvPr/>
        </p:nvSpPr>
        <p:spPr>
          <a:xfrm>
            <a:off x="5104699" y="6657056"/>
            <a:ext cx="1723961" cy="11752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Reducing the number of staff attending meetings has positively impacted capacity, hence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time was spent seeing more patients and assessing them earlier.</a:t>
            </a: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DE72742F-A25F-8DBB-FCDD-821DB1C632B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-11607" y="9780433"/>
            <a:ext cx="6858000" cy="12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4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235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Improving the stroke therapy service in Lister Hospital Project Leads: Claire Wells (Lead Occupational Therapist)) Julia Sartorius (Lead Physiotherapist)</vt:lpstr>
    </vt:vector>
  </TitlesOfParts>
  <Company>East &amp; North Hertfordshire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Qrious</dc:title>
  <dc:creator>CACANINDIN, Czar (EAST AND NORTH HERTFORDSHIRE NHS TRUST)</dc:creator>
  <cp:lastModifiedBy>CACANINDIN, Czar (EAST AND NORTH HERTFORDSHIRE NHS TRUST)</cp:lastModifiedBy>
  <cp:revision>11</cp:revision>
  <dcterms:created xsi:type="dcterms:W3CDTF">2023-02-08T08:58:14Z</dcterms:created>
  <dcterms:modified xsi:type="dcterms:W3CDTF">2023-09-08T13:48:17Z</dcterms:modified>
</cp:coreProperties>
</file>