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CC00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4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ntwnhs-my.sharepoint.com/personal/laura_coulthard_cntw_nhs_uk/Documents/1%20Strategic%20Keyworker%20lead/LGBTQ+/Survey%20data/Staff%20survey/Staff%20Survey%20LGBTQ%20cleaned%20and%20rated%2005.09.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GB" sz="1200" b="0" i="0" baseline="0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Respondent’s gender identity</a:t>
            </a:r>
            <a:endParaRPr lang="en-GB" sz="1200" b="0" dirty="0">
              <a:solidFill>
                <a:schemeClr val="bg1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c:rich>
      </c:tx>
      <c:layout>
        <c:manualLayout>
          <c:xMode val="edge"/>
          <c:yMode val="edge"/>
          <c:x val="0.3434670041593097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860685404052289"/>
          <c:y val="0.178294335405462"/>
          <c:w val="0.35560219468277637"/>
          <c:h val="0.69312230215827342"/>
        </c:manualLayout>
      </c:layout>
      <c:pie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7C-41C8-943B-B9BA6EE84CDD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7C-41C8-943B-B9BA6EE84CDD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7C-41C8-943B-B9BA6EE84CDD}"/>
              </c:ext>
            </c:extLst>
          </c:dPt>
          <c:dLbls>
            <c:dLbl>
              <c:idx val="0"/>
              <c:layout>
                <c:manualLayout>
                  <c:x val="-1.8080036009858882E-2"/>
                  <c:y val="-0.2561286814554626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volini" panose="03000502040302020204" pitchFamily="66" charset="0"/>
                        <a:ea typeface="+mn-ea"/>
                        <a:cs typeface="Cavolini" panose="03000502040302020204" pitchFamily="66" charset="0"/>
                      </a:defRPr>
                    </a:pPr>
                    <a:r>
                      <a:rPr lang="en-US" sz="900" baseline="0" dirty="0"/>
                      <a:t>Cis-gender* (CG) </a:t>
                    </a:r>
                    <a:fld id="{DE8393D3-C48E-4E9A-865C-C2B07CBEF7A9}" type="PERCENTAGE">
                      <a:rPr lang="en-US" sz="900" baseline="0" smtClean="0"/>
                      <a:pPr>
                        <a:defRPr sz="1000">
                          <a:latin typeface="Cavolini" panose="03000502040302020204" pitchFamily="66" charset="0"/>
                          <a:cs typeface="Cavolini" panose="03000502040302020204" pitchFamily="66" charset="0"/>
                        </a:defRPr>
                      </a:pPr>
                      <a:t>[PERCENTAGE]</a:t>
                    </a:fld>
                    <a:endParaRPr lang="en-US" sz="900" baseline="0" dirty="0"/>
                  </a:p>
                </c:rich>
              </c:tx>
              <c:spPr>
                <a:xfrm>
                  <a:off x="2526072" y="350684"/>
                  <a:ext cx="835176" cy="428967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volini" panose="03000502040302020204" pitchFamily="66" charset="0"/>
                      <a:ea typeface="+mn-ea"/>
                      <a:cs typeface="Cavolini" panose="03000502040302020204" pitchFamily="66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7163"/>
                        <a:gd name="adj2" fmla="val 2275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300813029032889"/>
                      <c:h val="0.205837054600540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17C-41C8-943B-B9BA6EE84CDD}"/>
                </c:ext>
              </c:extLst>
            </c:dLbl>
            <c:dLbl>
              <c:idx val="1"/>
              <c:layout>
                <c:manualLayout>
                  <c:x val="-2.5434715677660244E-2"/>
                  <c:y val="-1.2549562010142887E-2"/>
                </c:manualLayout>
              </c:layout>
              <c:tx>
                <c:rich>
                  <a:bodyPr/>
                  <a:lstStyle/>
                  <a:p>
                    <a:r>
                      <a:rPr lang="en-US" sz="900" baseline="0" dirty="0"/>
                      <a:t>Gender-diverse* (GD) </a:t>
                    </a:r>
                    <a:fld id="{D020F677-732C-46F8-B281-7BACB0874A58}" type="PERCENTAGE">
                      <a:rPr lang="en-US" sz="900" baseline="0" smtClean="0"/>
                      <a:pPr/>
                      <a:t>[PERCENTAGE]</a:t>
                    </a:fld>
                    <a:endParaRPr lang="en-US" sz="9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0229408010221"/>
                      <c:h val="0.288152802476453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17C-41C8-943B-B9BA6EE84CDD}"/>
                </c:ext>
              </c:extLst>
            </c:dLbl>
            <c:dLbl>
              <c:idx val="2"/>
              <c:layout>
                <c:manualLayout>
                  <c:x val="-7.5701393110890344E-2"/>
                  <c:y val="7.7295384803867787E-2"/>
                </c:manualLayout>
              </c:layout>
              <c:tx>
                <c:rich>
                  <a:bodyPr/>
                  <a:lstStyle/>
                  <a:p>
                    <a:r>
                      <a:rPr lang="en-US" sz="900" baseline="0" dirty="0"/>
                      <a:t>Other </a:t>
                    </a:r>
                    <a:fld id="{73FAB743-068F-42B4-87C7-FD2FC92C25B5}" type="PERCENTAGE">
                      <a:rPr lang="en-US" sz="900" baseline="0" smtClean="0"/>
                      <a:pPr/>
                      <a:t>[PERCENTAGE]</a:t>
                    </a:fld>
                    <a:endParaRPr lang="en-US" sz="9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85192060352734"/>
                      <c:h val="0.171987617730356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17C-41C8-943B-B9BA6EE84CD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avolini" panose="03000502040302020204" pitchFamily="66" charset="0"/>
                    <a:ea typeface="+mn-ea"/>
                    <a:cs typeface="Cavolini" panose="03000502040302020204" pitchFamily="66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Sheet2!$D$5:$F$5</c:f>
              <c:numCache>
                <c:formatCode>0</c:formatCode>
                <c:ptCount val="3"/>
                <c:pt idx="0">
                  <c:v>59</c:v>
                </c:pt>
                <c:pt idx="1">
                  <c:v>24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7C-41C8-943B-B9BA6EE84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aseline="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Staff LGBTQ+ identity</a:t>
            </a:r>
          </a:p>
        </c:rich>
      </c:tx>
      <c:layout>
        <c:manualLayout>
          <c:xMode val="edge"/>
          <c:yMode val="edge"/>
          <c:x val="0.20974577630739286"/>
          <c:y val="9.36837252189949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13"/>
            <c:spPr>
              <a:solidFill>
                <a:srgbClr val="00B05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59-4B32-8462-DD92F70AFF16}"/>
              </c:ext>
            </c:extLst>
          </c:dPt>
          <c:dPt>
            <c:idx val="1"/>
            <c:bubble3D val="0"/>
            <c:explosion val="12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59-4B32-8462-DD92F70AFF16}"/>
              </c:ext>
            </c:extLst>
          </c:dPt>
          <c:dPt>
            <c:idx val="2"/>
            <c:bubble3D val="0"/>
            <c:explosion val="15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59-4B32-8462-DD92F70AFF16}"/>
              </c:ext>
            </c:extLst>
          </c:dPt>
          <c:dLbls>
            <c:dLbl>
              <c:idx val="0"/>
              <c:layout>
                <c:manualLayout>
                  <c:x val="-9.9913191040317234E-2"/>
                  <c:y val="6.325996179938075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dirty="0">
                        <a:latin typeface="Cavolini" panose="03000502040302020204" pitchFamily="66" charset="0"/>
                        <a:cs typeface="Cavolini" panose="03000502040302020204" pitchFamily="66" charset="0"/>
                      </a:rPr>
                      <a:t>LGBTQ+ ally</a:t>
                    </a:r>
                    <a:r>
                      <a:rPr lang="en-US" sz="900" baseline="0" dirty="0">
                        <a:latin typeface="Cavolini" panose="03000502040302020204" pitchFamily="66" charset="0"/>
                        <a:cs typeface="Cavolini" panose="03000502040302020204" pitchFamily="66" charset="0"/>
                      </a:rPr>
                      <a:t> (63%)</a:t>
                    </a:r>
                    <a:endParaRPr lang="en-US" sz="900" dirty="0">
                      <a:latin typeface="Cavolini" panose="03000502040302020204" pitchFamily="66" charset="0"/>
                      <a:cs typeface="Cavolini" panose="03000502040302020204" pitchFamily="66" charset="0"/>
                    </a:endParaRPr>
                  </a:p>
                </c:rich>
              </c:tx>
              <c:spPr>
                <a:xfrm>
                  <a:off x="1747508" y="1469626"/>
                  <a:ext cx="765401" cy="495306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4464"/>
                        <a:gd name="adj2" fmla="val -7326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286961543809107"/>
                      <c:h val="0.2520728452689456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359-4B32-8462-DD92F70AFF16}"/>
                </c:ext>
              </c:extLst>
            </c:dLbl>
            <c:dLbl>
              <c:idx val="1"/>
              <c:layout>
                <c:manualLayout>
                  <c:x val="-4.5276130922884406E-3"/>
                  <c:y val="0.2284065072778764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sz="900" dirty="0">
                        <a:latin typeface="Cavolini" panose="03000502040302020204" pitchFamily="66" charset="0"/>
                        <a:cs typeface="Cavolini" panose="03000502040302020204" pitchFamily="66" charset="0"/>
                      </a:rPr>
                      <a:t>Neither LGBTQ+ nor</a:t>
                    </a:r>
                    <a:r>
                      <a:rPr lang="en-GB" sz="900" baseline="0" dirty="0">
                        <a:latin typeface="Cavolini" panose="03000502040302020204" pitchFamily="66" charset="0"/>
                        <a:cs typeface="Cavolini" panose="03000502040302020204" pitchFamily="66" charset="0"/>
                      </a:rPr>
                      <a:t> ally (</a:t>
                    </a:r>
                    <a:fld id="{28A84B7D-4813-4A2D-B25A-5C455066D8A5}" type="PERCENTAGE">
                      <a:rPr lang="en-GB" sz="900" baseline="0">
                        <a:latin typeface="Cavolini" panose="03000502040302020204" pitchFamily="66" charset="0"/>
                        <a:cs typeface="Cavolini" panose="03000502040302020204" pitchFamily="66" charset="0"/>
                      </a:rPr>
                      <a:pPr>
                        <a:defRPr/>
                      </a:pPr>
                      <a:t>[PERCENTAGE]</a:t>
                    </a:fld>
                    <a:r>
                      <a:rPr lang="en-GB" sz="900" baseline="0" dirty="0"/>
                      <a:t>)</a:t>
                    </a:r>
                  </a:p>
                </c:rich>
              </c:tx>
              <c:spPr>
                <a:xfrm>
                  <a:off x="47625" y="1368758"/>
                  <a:ext cx="990932" cy="596174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5782"/>
                        <a:gd name="adj2" fmla="val -7595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9854831177072453"/>
                      <c:h val="0.209722979648290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359-4B32-8462-DD92F70AFF16}"/>
                </c:ext>
              </c:extLst>
            </c:dLbl>
            <c:dLbl>
              <c:idx val="2"/>
              <c:layout>
                <c:manualLayout>
                  <c:x val="-0.11868121682275642"/>
                  <c:y val="0.17883290617690589"/>
                </c:manualLayout>
              </c:layout>
              <c:tx>
                <c:rich>
                  <a:bodyPr/>
                  <a:lstStyle/>
                  <a:p>
                    <a:r>
                      <a:rPr lang="en-US" sz="900" baseline="0" dirty="0">
                        <a:latin typeface="Cavolini" panose="03000502040302020204" pitchFamily="66" charset="0"/>
                        <a:cs typeface="Cavolini" panose="03000502040302020204" pitchFamily="66" charset="0"/>
                      </a:rPr>
                      <a:t>LGBTQ+ (</a:t>
                    </a:r>
                    <a:fld id="{56274ABA-F8D9-4A80-8275-AF7E82125CD5}" type="PERCENTAGE">
                      <a:rPr lang="en-US" sz="900" baseline="0">
                        <a:latin typeface="Cavolini" panose="03000502040302020204" pitchFamily="66" charset="0"/>
                        <a:cs typeface="Cavolini" panose="03000502040302020204" pitchFamily="66" charset="0"/>
                      </a:rPr>
                      <a:pPr/>
                      <a:t>[PERCENTAGE]</a:t>
                    </a:fld>
                    <a:r>
                      <a:rPr lang="en-US" sz="900" baseline="0" dirty="0">
                        <a:latin typeface="Cavolini" panose="03000502040302020204" pitchFamily="66" charset="0"/>
                        <a:cs typeface="Cavolini" panose="03000502040302020204" pitchFamily="66" charset="0"/>
                      </a:rPr>
                      <a:t>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21453042948153"/>
                      <c:h val="0.226126400302911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359-4B32-8462-DD92F70AFF1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Graphs!$C$38:$E$38</c:f>
              <c:numCache>
                <c:formatCode>General</c:formatCode>
                <c:ptCount val="3"/>
                <c:pt idx="0">
                  <c:v>63</c:v>
                </c:pt>
                <c:pt idx="1">
                  <c:v>21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59-4B32-8462-DD92F70AFF1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2CB7-6C20-4E6D-A606-C9C5713B9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3E1A9-C4A3-438D-8CF7-728CF63A2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316E1-3674-4C1C-A6EE-D8F455150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DB30-E7A0-444B-9E13-6C8C7C570A76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82CD-ED2B-4B74-9D54-6522916CE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C3D8-E21A-425C-87A9-191C2EE3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E565-879D-46CB-8A18-64B5C9AD2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34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2F21D-A2D4-45EC-853E-8EE68FFC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78C50F-CE49-4656-B7E1-6D27D467A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5B912-7318-4605-8406-984AA9207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DB30-E7A0-444B-9E13-6C8C7C570A76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3EE7E-26BE-44FB-A20E-91A2DD2D8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44DDE-7AE3-48D9-93D4-0A27AEBE3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E565-879D-46CB-8A18-64B5C9AD2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4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460A83-55CA-4A96-9307-3A4488680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C199FA-D3B5-48F2-B7DD-DDC40723F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79589-5F59-4667-AB47-12570198B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DB30-E7A0-444B-9E13-6C8C7C570A76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1C48C-56CF-4911-B16C-D0586EAEF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AC2CB-3264-4AB4-80BC-30BFDA12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E565-879D-46CB-8A18-64B5C9AD2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56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16BFA-564A-479C-B5FA-9BBCBC53A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CE6E9-F232-4CD4-9D59-0439DC7DD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A493F-5E74-4EA4-A764-297E1C14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DB30-E7A0-444B-9E13-6C8C7C570A76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F070C-EF5C-4C26-9135-2DE96D0D2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0E5EE-8EA0-4BE0-A936-763E6068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E565-879D-46CB-8A18-64B5C9AD2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7EFF-1E26-491C-8783-911E030BD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BB981-8E58-4076-A0C1-5BEE9F73C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F3FFD-C436-4C07-A0C9-88CD3BFE7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DB30-E7A0-444B-9E13-6C8C7C570A76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9A985-4817-4FDD-B013-32FD70230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92E50-4526-498D-AF8F-F3769545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E565-879D-46CB-8A18-64B5C9AD2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86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4F77B-4CA3-4A62-9615-A61AF7F8A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66D85-B092-4FFB-AC28-61B43FFF1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CA5E6-7D5B-4986-A600-3F996A9F1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D4959-89E5-47E8-BE37-424243EDA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DB30-E7A0-444B-9E13-6C8C7C570A76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B6DD0-7D59-4564-9BC2-D6CCDDC5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1E643-9B03-452E-BE59-C51A85CF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E565-879D-46CB-8A18-64B5C9AD2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66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266D4-D7F6-40B6-84FD-D2AA47B0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47223-5AF7-4918-A095-F2915FFFE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A2572-01DB-40B4-8A01-9D7E51A20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01245B-41EB-4155-976F-1DD15593C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1459C3-B741-47BC-8FB6-7DACC329D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C2A533-BBC5-496B-8938-E3F82FFC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DB30-E7A0-444B-9E13-6C8C7C570A76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80A1BF-1964-447C-AB73-9CABEF76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70B60-72EC-4858-85E5-2F49F572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E565-879D-46CB-8A18-64B5C9AD2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65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04962-74D8-4D27-9668-F1F2EAF1E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F8560-90A9-4B91-B9FF-17EBDCB48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DB30-E7A0-444B-9E13-6C8C7C570A76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50124-E3EE-4F48-BAE2-C8D2FB08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4361D-F623-4490-8BF1-F606BDD5D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E565-879D-46CB-8A18-64B5C9AD2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01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58E2EB-1711-44D7-865F-B10FD5701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DB30-E7A0-444B-9E13-6C8C7C570A76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6611C6-4005-4F32-96E5-E4CA2448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94CC3-EAF0-44F5-9453-C3306B27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E565-879D-46CB-8A18-64B5C9AD2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89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A1B43-71B3-492E-AAC4-2F81B154C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47DCD-FB07-4227-8D4A-51FEE32C4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A0AC3-44CD-4F9B-A1E5-E638CC57E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808FD-106E-4E9D-B0FD-2131EB166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DB30-E7A0-444B-9E13-6C8C7C570A76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87199-AC2B-4B38-AD7D-D53362A36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78A50-FAB9-4167-8692-D781E4B56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E565-879D-46CB-8A18-64B5C9AD2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94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44B27-8ACE-455D-B285-771E2F02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9489DC-D7B2-4D2A-B099-2F8256086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F85E3-E8BC-4E12-B8ED-19E061AEB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62B56-C097-40B7-A640-E840A020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DB30-E7A0-444B-9E13-6C8C7C570A76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9E04E-B423-4956-99B1-EE60A97ED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5A683-32DB-4E53-B9E6-D5B0CF262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E565-879D-46CB-8A18-64B5C9AD2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55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196AB9-F135-44EB-B0CB-F225D7CC9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B1255-F10D-4514-8CC6-A1B4E023F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81AD8-CF12-444B-B5DC-3D1112852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DB30-E7A0-444B-9E13-6C8C7C570A76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37410-EC11-47C3-802B-508AEC438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609E5-B0AB-42B9-ACF9-0CC6413D9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6E565-879D-46CB-8A18-64B5C9AD2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73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chart" Target="../charts/chart1.xml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chart" Target="../charts/chart2.xm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3713CD3-F7F7-410E-BB9A-74C717238DE5}"/>
              </a:ext>
            </a:extLst>
          </p:cNvPr>
          <p:cNvSpPr txBox="1"/>
          <p:nvPr/>
        </p:nvSpPr>
        <p:spPr>
          <a:xfrm>
            <a:off x="34212" y="5921076"/>
            <a:ext cx="2012304" cy="2923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Recommendations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AEEC9-2425-4748-8DC2-C808D8EF4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4" y="87083"/>
            <a:ext cx="1952493" cy="100878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1A70C8-F1A7-4ECC-8E0A-915EDB5C22AC}"/>
              </a:ext>
            </a:extLst>
          </p:cNvPr>
          <p:cNvSpPr/>
          <p:nvPr/>
        </p:nvSpPr>
        <p:spPr>
          <a:xfrm>
            <a:off x="2076628" y="42730"/>
            <a:ext cx="8144141" cy="109112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n-GB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200" b="1" dirty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GB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GB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sz="2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LGBTQ+ </a:t>
            </a:r>
            <a:r>
              <a:rPr lang="en-GB" sz="2200" b="1" dirty="0">
                <a:solidFill>
                  <a:srgbClr val="00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Inclusion </a:t>
            </a:r>
            <a:r>
              <a:rPr lang="en-GB" sz="2200" dirty="0">
                <a:solidFill>
                  <a:srgbClr val="00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en-GB" sz="2200" b="1" dirty="0">
                <a:solidFill>
                  <a:srgbClr val="00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Support </a:t>
            </a:r>
            <a:r>
              <a:rPr lang="en-GB" sz="2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 a focus on </a:t>
            </a:r>
            <a:r>
              <a:rPr lang="en-GB" sz="2200" b="1" dirty="0">
                <a:solidFill>
                  <a:srgbClr val="00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neuro-diversity</a:t>
            </a:r>
            <a:r>
              <a:rPr lang="en-GB" sz="2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n-GB" sz="2200" b="1" dirty="0">
                <a:solidFill>
                  <a:srgbClr val="00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gender-diversity</a:t>
            </a:r>
            <a:r>
              <a:rPr lang="en-GB" sz="2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A co-produced multi-method service evaluation</a:t>
            </a:r>
            <a:r>
              <a:rPr lang="en-GB" sz="22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algn="ctr"/>
            <a:endParaRPr lang="en-GB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GB" sz="3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040ECF-7A63-4FE3-99B9-6A21C6F4FAD7}"/>
              </a:ext>
            </a:extLst>
          </p:cNvPr>
          <p:cNvSpPr txBox="1"/>
          <p:nvPr/>
        </p:nvSpPr>
        <p:spPr>
          <a:xfrm>
            <a:off x="37324" y="1179572"/>
            <a:ext cx="5018605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Working with LGBTQ+ individuals: NHS Staff experience survey (n= 287)</a:t>
            </a:r>
            <a:r>
              <a:rPr lang="en-GB" sz="1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32DEA7-2CF2-401A-A3F9-848A79BA3F09}"/>
              </a:ext>
            </a:extLst>
          </p:cNvPr>
          <p:cNvSpPr txBox="1"/>
          <p:nvPr/>
        </p:nvSpPr>
        <p:spPr>
          <a:xfrm>
            <a:off x="5142532" y="1180311"/>
            <a:ext cx="699329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ea typeface="Verdana" panose="020B0604030504040204" pitchFamily="34" charset="0"/>
                <a:cs typeface="Cavolini" panose="03000502040302020204" pitchFamily="66" charset="0"/>
              </a:rPr>
              <a:t>Lived experience survey: Experiences of LGBTQ+ support in health settings (n=69)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98A620-76B2-48B4-9E4C-CFAE7D31322B}"/>
              </a:ext>
            </a:extLst>
          </p:cNvPr>
          <p:cNvSpPr txBox="1"/>
          <p:nvPr/>
        </p:nvSpPr>
        <p:spPr>
          <a:xfrm>
            <a:off x="2713815" y="1786083"/>
            <a:ext cx="2398573" cy="1692771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chemeClr val="bg1"/>
                </a:solidFill>
                <a:latin typeface="Abadi" panose="020B0604020104020204" pitchFamily="34" charset="0"/>
                <a:ea typeface="Verdana" panose="020B0604030504040204" pitchFamily="34" charset="0"/>
                <a:cs typeface="Cavolini" panose="03000502040302020204" pitchFamily="66" charset="0"/>
              </a:rPr>
              <a:t>NHS staff across North East/North Cumbria</a:t>
            </a:r>
            <a:r>
              <a:rPr lang="en-GB" sz="1300" dirty="0">
                <a:solidFill>
                  <a:schemeClr val="bg1"/>
                </a:solidFill>
                <a:latin typeface="Abadi" panose="020B0604020104020204" pitchFamily="34" charset="0"/>
              </a:rPr>
              <a:t> completed an on-line survey.</a:t>
            </a:r>
          </a:p>
          <a:p>
            <a:endParaRPr lang="en-GB" sz="13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GB" sz="1300" dirty="0">
                <a:solidFill>
                  <a:schemeClr val="bg1"/>
                </a:solidFill>
                <a:latin typeface="Abadi" panose="020B0604020104020204" pitchFamily="34" charset="0"/>
              </a:rPr>
              <a:t>This asked about knowledge, skills, awareness and confidence when working with LGBQT+ individuals. </a:t>
            </a:r>
            <a:endParaRPr lang="en-GB" sz="1300" dirty="0">
              <a:solidFill>
                <a:schemeClr val="bg1"/>
              </a:solidFill>
              <a:latin typeface="Abadi" panose="020B0604020104020204" pitchFamily="34" charset="0"/>
              <a:ea typeface="Verdana" panose="020B0604030504040204" pitchFamily="34" charset="0"/>
              <a:cs typeface="Cavolini" panose="03000502040302020204" pitchFamily="66" charset="0"/>
            </a:endParaRPr>
          </a:p>
        </p:txBody>
      </p:sp>
      <p:graphicFrame>
        <p:nvGraphicFramePr>
          <p:cNvPr id="88" name="Chart 87">
            <a:extLst>
              <a:ext uri="{FF2B5EF4-FFF2-40B4-BE49-F238E27FC236}">
                <a16:creationId xmlns:a16="http://schemas.microsoft.com/office/drawing/2014/main" id="{7B0BFA6A-0F09-4C1F-B731-7B9BABB85CDE}"/>
              </a:ext>
            </a:extLst>
          </p:cNvPr>
          <p:cNvGraphicFramePr>
            <a:graphicFrameLocks/>
          </p:cNvGraphicFramePr>
          <p:nvPr/>
        </p:nvGraphicFramePr>
        <p:xfrm>
          <a:off x="4878172" y="1747169"/>
          <a:ext cx="3111574" cy="189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37C8E821-2FB2-43A4-A7C0-124DA3700468}"/>
              </a:ext>
            </a:extLst>
          </p:cNvPr>
          <p:cNvSpPr/>
          <p:nvPr/>
        </p:nvSpPr>
        <p:spPr>
          <a:xfrm>
            <a:off x="5152187" y="3981570"/>
            <a:ext cx="1499853" cy="601193"/>
          </a:xfrm>
          <a:prstGeom prst="rect">
            <a:avLst/>
          </a:prstGeom>
          <a:solidFill>
            <a:srgbClr val="00206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EF4E1B-50AA-43A3-9545-13EBEE4E72D9}"/>
              </a:ext>
            </a:extLst>
          </p:cNvPr>
          <p:cNvSpPr txBox="1"/>
          <p:nvPr/>
        </p:nvSpPr>
        <p:spPr>
          <a:xfrm>
            <a:off x="8324765" y="1779341"/>
            <a:ext cx="38465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chemeClr val="bg1"/>
                </a:solidFill>
                <a:latin typeface="Abadi" panose="020B0604020104020204" pitchFamily="34" charset="0"/>
              </a:rPr>
              <a:t>LGBTQ+ individuals completed an on-line survey. This asked about gender identity, neuro-diversity and mental health.</a:t>
            </a:r>
          </a:p>
          <a:p>
            <a:endParaRPr lang="en-GB" sz="13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GB" sz="1300" dirty="0">
                <a:solidFill>
                  <a:schemeClr val="bg1"/>
                </a:solidFill>
                <a:latin typeface="Abadi" panose="020B0604020104020204" pitchFamily="34" charset="0"/>
              </a:rPr>
              <a:t>Open ended questions asked about experiences and views of LGBTQ+ inclusion and support in health settings, what could be improved and how</a:t>
            </a:r>
            <a:r>
              <a:rPr lang="en-GB" sz="1400" dirty="0">
                <a:solidFill>
                  <a:schemeClr val="bg1"/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3D0E6C-9B09-4DF5-8CF8-AD1A698B9296}"/>
              </a:ext>
            </a:extLst>
          </p:cNvPr>
          <p:cNvSpPr/>
          <p:nvPr/>
        </p:nvSpPr>
        <p:spPr>
          <a:xfrm>
            <a:off x="10254953" y="64093"/>
            <a:ext cx="1879953" cy="10317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Dr.</a:t>
            </a:r>
            <a:r>
              <a:rPr lang="en-GB" sz="11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Laura Coulthard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laura.coulthard1@nhs.net</a:t>
            </a:r>
            <a:endParaRPr lang="en-GB" sz="800" b="1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GB" sz="1100" b="1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aphicFrame>
        <p:nvGraphicFramePr>
          <p:cNvPr id="60" name="Chart 59">
            <a:extLst>
              <a:ext uri="{FF2B5EF4-FFF2-40B4-BE49-F238E27FC236}">
                <a16:creationId xmlns:a16="http://schemas.microsoft.com/office/drawing/2014/main" id="{B2DC4590-9695-4436-8CD0-6ED590047213}"/>
              </a:ext>
            </a:extLst>
          </p:cNvPr>
          <p:cNvGraphicFramePr>
            <a:graphicFrameLocks/>
          </p:cNvGraphicFramePr>
          <p:nvPr/>
        </p:nvGraphicFramePr>
        <p:xfrm>
          <a:off x="34212" y="1572790"/>
          <a:ext cx="2805010" cy="189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48C2122A-D603-4186-A9BA-41B423D0BD46}"/>
              </a:ext>
            </a:extLst>
          </p:cNvPr>
          <p:cNvGrpSpPr/>
          <p:nvPr/>
        </p:nvGrpSpPr>
        <p:grpSpPr>
          <a:xfrm>
            <a:off x="21436" y="3462526"/>
            <a:ext cx="5318633" cy="2492376"/>
            <a:chOff x="21436" y="3479304"/>
            <a:chExt cx="5318633" cy="249237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9F6EDBA-0BD1-44AD-BC4B-FF79A2EB388D}"/>
                </a:ext>
              </a:extLst>
            </p:cNvPr>
            <p:cNvSpPr/>
            <p:nvPr/>
          </p:nvSpPr>
          <p:spPr>
            <a:xfrm>
              <a:off x="2968585" y="3479304"/>
              <a:ext cx="2086506" cy="584775"/>
            </a:xfrm>
            <a:prstGeom prst="rect">
              <a:avLst/>
            </a:prstGeom>
            <a:solidFill>
              <a:srgbClr val="00206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ACC6CBA-DB11-49F7-B941-D5A24F238C90}"/>
                </a:ext>
              </a:extLst>
            </p:cNvPr>
            <p:cNvGrpSpPr/>
            <p:nvPr/>
          </p:nvGrpSpPr>
          <p:grpSpPr>
            <a:xfrm>
              <a:off x="21436" y="3479685"/>
              <a:ext cx="5318633" cy="2491995"/>
              <a:chOff x="21436" y="3538408"/>
              <a:chExt cx="5318633" cy="249199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F938BA-16D3-402B-809D-FC598E446514}"/>
                  </a:ext>
                </a:extLst>
              </p:cNvPr>
              <p:cNvSpPr txBox="1"/>
              <p:nvPr/>
            </p:nvSpPr>
            <p:spPr>
              <a:xfrm>
                <a:off x="25279" y="4653327"/>
                <a:ext cx="2360161" cy="58477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  <a:latin typeface="Abadi" panose="020B0604020104020204" pitchFamily="34" charset="0"/>
                    <a:cs typeface="Helvetica" panose="020B0604020202020204" pitchFamily="34" charset="0"/>
                  </a:rPr>
                  <a:t>86% </a:t>
                </a:r>
                <a:r>
                  <a:rPr lang="en-GB" sz="1400" dirty="0">
                    <a:solidFill>
                      <a:schemeClr val="bg1"/>
                    </a:solidFill>
                    <a:latin typeface="Abadi" panose="020B0604020104020204" pitchFamily="34" charset="0"/>
                    <a:cs typeface="Helvetica" panose="020B0604020202020204" pitchFamily="34" charset="0"/>
                  </a:rPr>
                  <a:t>of staff said LGBTQ+ awareness </a:t>
                </a:r>
                <a:r>
                  <a:rPr lang="en-GB" sz="1400" i="1" dirty="0">
                    <a:solidFill>
                      <a:schemeClr val="bg1"/>
                    </a:solidFill>
                    <a:latin typeface="Abadi" panose="020B0604020104020204" pitchFamily="34" charset="0"/>
                    <a:cs typeface="Helvetica" panose="020B0604020202020204" pitchFamily="34" charset="0"/>
                  </a:rPr>
                  <a:t>is </a:t>
                </a:r>
                <a:r>
                  <a:rPr lang="en-GB" sz="1400" dirty="0">
                    <a:solidFill>
                      <a:schemeClr val="bg1"/>
                    </a:solidFill>
                    <a:latin typeface="Abadi" panose="020B0604020104020204" pitchFamily="34" charset="0"/>
                    <a:cs typeface="Helvetica" panose="020B0604020202020204" pitchFamily="34" charset="0"/>
                  </a:rPr>
                  <a:t>important</a:t>
                </a:r>
                <a:endParaRPr lang="en-GB" sz="1400" dirty="0">
                  <a:solidFill>
                    <a:schemeClr val="bg1"/>
                  </a:solidFill>
                  <a:latin typeface="Abadi" panose="020B0604020104020204" pitchFamily="34" charset="0"/>
                  <a:cs typeface="Cavolini" panose="03000502040302020204" pitchFamily="66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9DE6DE-6523-4EE0-BA6E-D298C8E8165F}"/>
                  </a:ext>
                </a:extLst>
              </p:cNvPr>
              <p:cNvSpPr txBox="1"/>
              <p:nvPr/>
            </p:nvSpPr>
            <p:spPr>
              <a:xfrm>
                <a:off x="21436" y="3538408"/>
                <a:ext cx="2950600" cy="58477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  <a:latin typeface="Abadi" panose="020B0604020104020204" pitchFamily="34" charset="0"/>
                    <a:cs typeface="Helvetica" panose="020B0604020202020204" pitchFamily="34" charset="0"/>
                  </a:rPr>
                  <a:t>83% </a:t>
                </a:r>
                <a:r>
                  <a:rPr lang="en-GB" sz="1400" i="1" dirty="0">
                    <a:solidFill>
                      <a:schemeClr val="bg1"/>
                    </a:solidFill>
                    <a:latin typeface="Abadi" panose="020B0604020104020204" pitchFamily="34" charset="0"/>
                    <a:cs typeface="Helvetica" panose="020B0604020202020204" pitchFamily="34" charset="0"/>
                  </a:rPr>
                  <a:t>had</a:t>
                </a:r>
                <a:r>
                  <a:rPr lang="en-GB" sz="1400" dirty="0">
                    <a:solidFill>
                      <a:schemeClr val="bg1"/>
                    </a:solidFill>
                    <a:latin typeface="Abadi" panose="020B0604020104020204" pitchFamily="34" charset="0"/>
                    <a:cs typeface="Helvetica" panose="020B0604020202020204" pitchFamily="34" charset="0"/>
                  </a:rPr>
                  <a:t> discussed LGBTQ+ topics with people they worked with </a:t>
                </a:r>
                <a:endParaRPr lang="en-GB" sz="1400" dirty="0">
                  <a:solidFill>
                    <a:schemeClr val="bg1"/>
                  </a:solidFill>
                  <a:latin typeface="Abadi" panose="020B0604020104020204" pitchFamily="34" charset="0"/>
                  <a:cs typeface="Cavolini" panose="03000502040302020204" pitchFamily="66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76EAA0D-C087-48F2-9C0A-B69B636FF0E2}"/>
                  </a:ext>
                </a:extLst>
              </p:cNvPr>
              <p:cNvSpPr txBox="1"/>
              <p:nvPr/>
            </p:nvSpPr>
            <p:spPr>
              <a:xfrm>
                <a:off x="25891" y="4114991"/>
                <a:ext cx="5029200" cy="542584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400" dirty="0">
                    <a:solidFill>
                      <a:schemeClr val="bg1"/>
                    </a:solidFill>
                    <a:effectLst/>
                    <a:latin typeface="Abadi" panose="020B0604020104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LGBTQ+ staff were significantly more likely to speak about LGBTQ+ topics than </a:t>
                </a:r>
                <a:r>
                  <a:rPr lang="en-GB" sz="1400" dirty="0">
                    <a:solidFill>
                      <a:schemeClr val="bg1"/>
                    </a:solidFill>
                    <a:latin typeface="Abadi" panose="020B0604020104020204" pitchFamily="34" charset="0"/>
                    <a:cs typeface="Helvetica" panose="020B0604020202020204" pitchFamily="34" charset="0"/>
                  </a:rPr>
                  <a:t>the non-LGBTQ+ allied group  </a:t>
                </a:r>
                <a:r>
                  <a:rPr lang="en-GB" sz="1400" dirty="0">
                    <a:solidFill>
                      <a:schemeClr val="bg1"/>
                    </a:solidFill>
                    <a:effectLst/>
                    <a:latin typeface="Abadi" panose="020B0604020104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(p=0.008). 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DC4D5F1-E368-45CC-9077-602E2755B775}"/>
                  </a:ext>
                </a:extLst>
              </p:cNvPr>
              <p:cNvSpPr txBox="1"/>
              <p:nvPr/>
            </p:nvSpPr>
            <p:spPr>
              <a:xfrm>
                <a:off x="2385553" y="4660254"/>
                <a:ext cx="2674118" cy="58477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  <a:latin typeface="Abadi" panose="020B0604020104020204" pitchFamily="34" charset="0"/>
                    <a:cs typeface="Helvetica" panose="020B0604020202020204" pitchFamily="34" charset="0"/>
                  </a:rPr>
                  <a:t>79% </a:t>
                </a:r>
                <a:r>
                  <a:rPr lang="en-GB" sz="1400" dirty="0">
                    <a:solidFill>
                      <a:schemeClr val="bg1"/>
                    </a:solidFill>
                    <a:latin typeface="Abadi" panose="020B0604020104020204" pitchFamily="34" charset="0"/>
                    <a:cs typeface="Helvetica" panose="020B0604020202020204" pitchFamily="34" charset="0"/>
                  </a:rPr>
                  <a:t>of staff </a:t>
                </a:r>
                <a:r>
                  <a:rPr lang="en-GB" sz="1400" i="1" dirty="0">
                    <a:solidFill>
                      <a:schemeClr val="bg1"/>
                    </a:solidFill>
                    <a:latin typeface="Abadi" panose="020B0604020104020204" pitchFamily="34" charset="0"/>
                    <a:cs typeface="Helvetica" panose="020B0604020202020204" pitchFamily="34" charset="0"/>
                  </a:rPr>
                  <a:t>were </a:t>
                </a:r>
                <a:r>
                  <a:rPr lang="en-GB" sz="1400" dirty="0">
                    <a:solidFill>
                      <a:schemeClr val="bg1"/>
                    </a:solidFill>
                    <a:latin typeface="Abadi" panose="020B0604020104020204" pitchFamily="34" charset="0"/>
                    <a:cs typeface="Helvetica" panose="020B0604020202020204" pitchFamily="34" charset="0"/>
                  </a:rPr>
                  <a:t>interested in further LGBTQ+ training.</a:t>
                </a:r>
                <a:endParaRPr lang="en-GB" sz="1400" dirty="0">
                  <a:solidFill>
                    <a:schemeClr val="bg1"/>
                  </a:solidFill>
                  <a:latin typeface="Abadi" panose="020B0604020104020204" pitchFamily="34" charset="0"/>
                  <a:cs typeface="Cavolini" panose="03000502040302020204" pitchFamily="66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7909BDD-8D6A-4135-A3C7-B9ED39046C05}"/>
                  </a:ext>
                </a:extLst>
              </p:cNvPr>
              <p:cNvSpPr txBox="1"/>
              <p:nvPr/>
            </p:nvSpPr>
            <p:spPr>
              <a:xfrm>
                <a:off x="2934363" y="3538798"/>
                <a:ext cx="240570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bg1"/>
                    </a:solidFill>
                    <a:latin typeface="Abadi" panose="020B0604020104020204" pitchFamily="34" charset="0"/>
                    <a:cs typeface="Helvetica" panose="020B0604020202020204" pitchFamily="34" charset="0"/>
                  </a:rPr>
                  <a:t>Only</a:t>
                </a:r>
                <a:r>
                  <a:rPr lang="en-GB" dirty="0">
                    <a:solidFill>
                      <a:schemeClr val="bg1"/>
                    </a:solidFill>
                    <a:latin typeface="Abadi" panose="020B0604020104020204" pitchFamily="34" charset="0"/>
                    <a:cs typeface="Helvetica" panose="020B0604020202020204" pitchFamily="34" charset="0"/>
                  </a:rPr>
                  <a:t> 55% </a:t>
                </a:r>
                <a:r>
                  <a:rPr lang="en-GB" sz="1400" dirty="0">
                    <a:solidFill>
                      <a:schemeClr val="bg1"/>
                    </a:solidFill>
                    <a:latin typeface="Abadi" panose="020B0604020104020204" pitchFamily="34" charset="0"/>
                    <a:cs typeface="Helvetica" panose="020B0604020202020204" pitchFamily="34" charset="0"/>
                  </a:rPr>
                  <a:t>felt </a:t>
                </a:r>
                <a:r>
                  <a:rPr lang="en-GB" sz="1400" i="1" dirty="0">
                    <a:solidFill>
                      <a:schemeClr val="bg1"/>
                    </a:solidFill>
                    <a:latin typeface="Abadi" panose="020B0604020104020204" pitchFamily="34" charset="0"/>
                    <a:cs typeface="Helvetica" panose="020B0604020202020204" pitchFamily="34" charset="0"/>
                  </a:rPr>
                  <a:t>confident </a:t>
                </a:r>
                <a:r>
                  <a:rPr lang="en-GB" sz="1400" dirty="0">
                    <a:solidFill>
                      <a:schemeClr val="bg1"/>
                    </a:solidFill>
                    <a:latin typeface="Abadi" panose="020B0604020104020204" pitchFamily="34" charset="0"/>
                    <a:cs typeface="Helvetica" panose="020B0604020202020204" pitchFamily="34" charset="0"/>
                  </a:rPr>
                  <a:t>discussing LGBTQ+ topics</a:t>
                </a:r>
                <a:endParaRPr lang="en-GB" sz="1400" dirty="0">
                  <a:solidFill>
                    <a:schemeClr val="bg1"/>
                  </a:solidFill>
                  <a:latin typeface="Abadi" panose="020B0604020104020204" pitchFamily="34" charset="0"/>
                  <a:cs typeface="Cavolini" panose="03000502040302020204" pitchFamily="66" charset="0"/>
                </a:endParaRPr>
              </a:p>
              <a:p>
                <a:endParaRPr lang="en-GB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A0A1778-D020-4B3B-91E9-5CE452C1338C}"/>
                  </a:ext>
                </a:extLst>
              </p:cNvPr>
              <p:cNvSpPr txBox="1"/>
              <p:nvPr/>
            </p:nvSpPr>
            <p:spPr>
              <a:xfrm>
                <a:off x="26351" y="5212807"/>
                <a:ext cx="5029200" cy="817596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GB" sz="1400" dirty="0">
                    <a:solidFill>
                      <a:schemeClr val="bg1"/>
                    </a:solidFill>
                    <a:latin typeface="Abadi" panose="020B0604020104020204" pitchFamily="34" charset="0"/>
                    <a:cs typeface="Helvetica" panose="020B0604020202020204" pitchFamily="34" charset="0"/>
                  </a:rPr>
                  <a:t>Staff who self-identified as LGBTQ+ or LGBTQ+ ally (79%) were </a:t>
                </a:r>
                <a:r>
                  <a:rPr lang="en-GB" sz="1400" i="1" dirty="0">
                    <a:solidFill>
                      <a:schemeClr val="bg1"/>
                    </a:solidFill>
                    <a:latin typeface="Abadi" panose="020B0604020104020204" pitchFamily="34" charset="0"/>
                    <a:cs typeface="Helvetica" panose="020B0604020202020204" pitchFamily="34" charset="0"/>
                  </a:rPr>
                  <a:t>significantly </a:t>
                </a:r>
                <a:r>
                  <a:rPr lang="en-GB" sz="1400" dirty="0">
                    <a:solidFill>
                      <a:schemeClr val="bg1"/>
                    </a:solidFill>
                    <a:latin typeface="Abadi" panose="020B0604020104020204" pitchFamily="34" charset="0"/>
                    <a:cs typeface="Helvetica" panose="020B0604020202020204" pitchFamily="34" charset="0"/>
                  </a:rPr>
                  <a:t>more interested in receiving LGBTQ+ training compared to the non-LGBTQ+ allied group</a:t>
                </a:r>
                <a:r>
                  <a:rPr lang="en-GB" sz="1400" b="1" dirty="0">
                    <a:solidFill>
                      <a:schemeClr val="bg1"/>
                    </a:solidFill>
                    <a:latin typeface="Abadi" panose="020B0604020104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GB" sz="1400" dirty="0">
                    <a:solidFill>
                      <a:schemeClr val="bg1"/>
                    </a:solidFill>
                    <a:latin typeface="Abadi" panose="020B0604020104020204" pitchFamily="34" charset="0"/>
                    <a:cs typeface="Helvetica" panose="020B0604020202020204" pitchFamily="34" charset="0"/>
                  </a:rPr>
                  <a:t>(&lt;0.0001). </a:t>
                </a:r>
              </a:p>
            </p:txBody>
          </p:sp>
        </p:grpSp>
      </p:grpSp>
      <p:pic>
        <p:nvPicPr>
          <p:cNvPr id="34" name="Picture 2" descr="Recommendations | GDPR Compliance Analyst | London | Surrey | Sussex | Kent">
            <a:extLst>
              <a:ext uri="{FF2B5EF4-FFF2-40B4-BE49-F238E27FC236}">
                <a16:creationId xmlns:a16="http://schemas.microsoft.com/office/drawing/2014/main" id="{96F34F51-4D77-4D51-9A9E-DC96597DD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8" y="6269324"/>
            <a:ext cx="665314" cy="55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074B770-69D1-4898-81DA-E1FAAD4E7932}"/>
              </a:ext>
            </a:extLst>
          </p:cNvPr>
          <p:cNvSpPr txBox="1"/>
          <p:nvPr/>
        </p:nvSpPr>
        <p:spPr>
          <a:xfrm>
            <a:off x="845764" y="6209436"/>
            <a:ext cx="4566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Statutory</a:t>
            </a:r>
            <a:r>
              <a:rPr lang="en-GB" sz="1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LGBTQ+ training for all staff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Training should include gender diversity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LGBTQ+ awareness raising in all services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B37231C-CEB4-46B4-9B91-451C13C4DA10}"/>
              </a:ext>
            </a:extLst>
          </p:cNvPr>
          <p:cNvGrpSpPr/>
          <p:nvPr/>
        </p:nvGrpSpPr>
        <p:grpSpPr>
          <a:xfrm>
            <a:off x="5027657" y="3238601"/>
            <a:ext cx="7804089" cy="3602988"/>
            <a:chOff x="5027657" y="3248875"/>
            <a:chExt cx="7804089" cy="3602988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C180DDB-B4FF-48DA-A6F0-891686748C3F}"/>
                </a:ext>
              </a:extLst>
            </p:cNvPr>
            <p:cNvGrpSpPr/>
            <p:nvPr/>
          </p:nvGrpSpPr>
          <p:grpSpPr>
            <a:xfrm>
              <a:off x="5027657" y="3248875"/>
              <a:ext cx="7129649" cy="2900587"/>
              <a:chOff x="5027657" y="3416655"/>
              <a:chExt cx="7129649" cy="2900587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5DED26E-619D-4616-B89C-37A83AF25436}"/>
                  </a:ext>
                </a:extLst>
              </p:cNvPr>
              <p:cNvSpPr/>
              <p:nvPr/>
            </p:nvSpPr>
            <p:spPr>
              <a:xfrm>
                <a:off x="6532080" y="4141977"/>
                <a:ext cx="3289518" cy="612436"/>
              </a:xfrm>
              <a:prstGeom prst="rect">
                <a:avLst/>
              </a:prstGeom>
              <a:solidFill>
                <a:srgbClr val="00206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Abadi" panose="020B0604020104020204" pitchFamily="34" charset="0"/>
                  </a:rPr>
                  <a:t>GD group were </a:t>
                </a:r>
                <a:r>
                  <a:rPr lang="en-GB" sz="1400" i="1" dirty="0">
                    <a:latin typeface="Abadi" panose="020B0604020104020204" pitchFamily="34" charset="0"/>
                  </a:rPr>
                  <a:t>more</a:t>
                </a:r>
                <a:r>
                  <a:rPr lang="en-GB" sz="1400" dirty="0">
                    <a:latin typeface="Abadi" panose="020B0604020104020204" pitchFamily="34" charset="0"/>
                  </a:rPr>
                  <a:t> likely to identify as neurodiverse compared to CG group (p=0.01)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54BB006-D62C-4F83-88F3-687EC29F0A52}"/>
                  </a:ext>
                </a:extLst>
              </p:cNvPr>
              <p:cNvSpPr/>
              <p:nvPr/>
            </p:nvSpPr>
            <p:spPr>
              <a:xfrm>
                <a:off x="9819683" y="5438892"/>
                <a:ext cx="2333930" cy="878350"/>
              </a:xfrm>
              <a:prstGeom prst="rect">
                <a:avLst/>
              </a:prstGeom>
              <a:solidFill>
                <a:srgbClr val="00206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bg1"/>
                    </a:solidFill>
                    <a:effectLst/>
                    <a:latin typeface="Abadi" panose="020B06040201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LGBTQ+ conversations were </a:t>
                </a:r>
                <a:r>
                  <a:rPr lang="en-GB" sz="1400" i="1" dirty="0">
                    <a:solidFill>
                      <a:schemeClr val="bg1"/>
                    </a:solidFill>
                    <a:effectLst/>
                    <a:latin typeface="Abadi" panose="020B06040201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significantly</a:t>
                </a:r>
                <a:r>
                  <a:rPr lang="en-GB" sz="1400" dirty="0">
                    <a:solidFill>
                      <a:schemeClr val="bg1"/>
                    </a:solidFill>
                    <a:effectLst/>
                    <a:latin typeface="Abadi" panose="020B06040201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more important for GD respondents (p=0.003)</a:t>
                </a:r>
                <a:endParaRPr lang="en-GB" sz="1400" dirty="0">
                  <a:latin typeface="Abadi" panose="020B060402010402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549BB13-7A46-403D-A568-43F5CF37DF4B}"/>
                  </a:ext>
                </a:extLst>
              </p:cNvPr>
              <p:cNvSpPr txBox="1"/>
              <p:nvPr/>
            </p:nvSpPr>
            <p:spPr>
              <a:xfrm>
                <a:off x="5027657" y="4126687"/>
                <a:ext cx="1558440" cy="584775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30% </a:t>
                </a:r>
                <a:r>
                  <a:rPr lang="en-GB" sz="1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identified          as neurodiverse</a:t>
                </a:r>
                <a:endParaRPr lang="en-GB" sz="1400" dirty="0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0268562-6C22-43BD-9771-422A03C28F6E}"/>
                  </a:ext>
                </a:extLst>
              </p:cNvPr>
              <p:cNvGrpSpPr/>
              <p:nvPr/>
            </p:nvGrpSpPr>
            <p:grpSpPr>
              <a:xfrm>
                <a:off x="9804527" y="4121250"/>
                <a:ext cx="2351123" cy="1316144"/>
                <a:chOff x="9798417" y="4138659"/>
                <a:chExt cx="2347473" cy="1316144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38F4CEE5-5D73-4836-8C7A-9E39909EA984}"/>
                    </a:ext>
                  </a:extLst>
                </p:cNvPr>
                <p:cNvSpPr/>
                <p:nvPr/>
              </p:nvSpPr>
              <p:spPr>
                <a:xfrm>
                  <a:off x="9817877" y="4162141"/>
                  <a:ext cx="2328013" cy="1292662"/>
                </a:xfrm>
                <a:prstGeom prst="rect">
                  <a:avLst/>
                </a:prstGeom>
                <a:solidFill>
                  <a:srgbClr val="002060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C563CB5-E921-456F-9EC4-533B00787011}"/>
                    </a:ext>
                  </a:extLst>
                </p:cNvPr>
                <p:cNvSpPr txBox="1"/>
                <p:nvPr/>
              </p:nvSpPr>
              <p:spPr>
                <a:xfrm>
                  <a:off x="9798417" y="4138659"/>
                  <a:ext cx="2328013" cy="1292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>
                      <a:solidFill>
                        <a:schemeClr val="bg1"/>
                      </a:solidFill>
                      <a:effectLst/>
                      <a:latin typeface="Abadi" panose="020B0604020104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56% </a:t>
                  </a:r>
                  <a:r>
                    <a:rPr lang="en-GB" sz="1400" dirty="0">
                      <a:solidFill>
                        <a:schemeClr val="bg1"/>
                      </a:solidFill>
                      <a:effectLst/>
                      <a:latin typeface="Abadi" panose="020B0604020104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stated that having LGBTQ+ conversations with a health practitioner was </a:t>
                  </a:r>
                  <a:r>
                    <a:rPr lang="en-GB" sz="1400" i="1" dirty="0">
                      <a:solidFill>
                        <a:schemeClr val="bg1"/>
                      </a:solidFill>
                      <a:effectLst/>
                      <a:latin typeface="Abadi" panose="020B0604020104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important</a:t>
                  </a:r>
                  <a:r>
                    <a:rPr lang="en-GB" sz="1400" dirty="0">
                      <a:solidFill>
                        <a:schemeClr val="bg1"/>
                      </a:solidFill>
                      <a:effectLst/>
                      <a:latin typeface="Abadi" panose="020B0604020104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; </a:t>
                  </a:r>
                  <a:r>
                    <a:rPr lang="en-GB" dirty="0">
                      <a:solidFill>
                        <a:schemeClr val="bg1"/>
                      </a:solidFill>
                      <a:effectLst/>
                      <a:latin typeface="Abadi" panose="020B0604020104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12% </a:t>
                  </a:r>
                  <a:r>
                    <a:rPr lang="en-GB" sz="1400" dirty="0">
                      <a:solidFill>
                        <a:schemeClr val="bg1"/>
                      </a:solidFill>
                      <a:effectLst/>
                      <a:latin typeface="Abadi" panose="020B0604020104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said this was ‘not at all important’. </a:t>
                  </a:r>
                  <a:endParaRPr lang="en-GB" sz="1400" dirty="0">
                    <a:solidFill>
                      <a:schemeClr val="bg1"/>
                    </a:solidFill>
                    <a:latin typeface="Abadi" panose="020B0604020104020204" pitchFamily="34" charset="0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D1B4B20-4053-42FC-ADF9-3AE161443AF4}"/>
                  </a:ext>
                </a:extLst>
              </p:cNvPr>
              <p:cNvSpPr/>
              <p:nvPr/>
            </p:nvSpPr>
            <p:spPr>
              <a:xfrm>
                <a:off x="5158952" y="3460706"/>
                <a:ext cx="1944565" cy="685063"/>
              </a:xfrm>
              <a:prstGeom prst="rect">
                <a:avLst/>
              </a:prstGeom>
              <a:solidFill>
                <a:srgbClr val="00206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75% </a:t>
                </a:r>
                <a:r>
                  <a:rPr lang="en-GB" sz="1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had accessed mental support health</a:t>
                </a:r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1621DDD8-B97B-411D-8FA8-80AF101E5C08}"/>
                  </a:ext>
                </a:extLst>
              </p:cNvPr>
              <p:cNvGrpSpPr/>
              <p:nvPr/>
            </p:nvGrpSpPr>
            <p:grpSpPr>
              <a:xfrm>
                <a:off x="6988132" y="3445339"/>
                <a:ext cx="2442490" cy="1015663"/>
                <a:chOff x="6996521" y="3462117"/>
                <a:chExt cx="2442490" cy="1015663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656DD2E9-1DA7-4957-A3E5-E5544BACBBA0}"/>
                    </a:ext>
                  </a:extLst>
                </p:cNvPr>
                <p:cNvSpPr/>
                <p:nvPr/>
              </p:nvSpPr>
              <p:spPr>
                <a:xfrm>
                  <a:off x="7082901" y="3478796"/>
                  <a:ext cx="2289826" cy="685063"/>
                </a:xfrm>
                <a:prstGeom prst="rect">
                  <a:avLst/>
                </a:prstGeom>
                <a:solidFill>
                  <a:srgbClr val="002060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79A39986-2289-4CDB-9763-04A9AA669E5F}"/>
                    </a:ext>
                  </a:extLst>
                </p:cNvPr>
                <p:cNvSpPr txBox="1"/>
                <p:nvPr/>
              </p:nvSpPr>
              <p:spPr>
                <a:xfrm>
                  <a:off x="6996521" y="3462117"/>
                  <a:ext cx="244249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dirty="0">
                      <a:solidFill>
                        <a:schemeClr val="bg1"/>
                      </a:solidFill>
                      <a:latin typeface="Abadi" panose="020B0604020104020204" pitchFamily="34" charset="0"/>
                    </a:rPr>
                    <a:t>Respondents generally rated their mental health as “in the middle”</a:t>
                  </a:r>
                </a:p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71BA823F-4742-4762-B450-2CFDF480D583}"/>
                  </a:ext>
                </a:extLst>
              </p:cNvPr>
              <p:cNvGrpSpPr/>
              <p:nvPr/>
            </p:nvGrpSpPr>
            <p:grpSpPr>
              <a:xfrm>
                <a:off x="9362101" y="3416655"/>
                <a:ext cx="2795205" cy="954107"/>
                <a:chOff x="9362101" y="3433433"/>
                <a:chExt cx="2795205" cy="954107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34AA5E0D-2E6A-48B5-AC9C-FF2B06C30C1E}"/>
                    </a:ext>
                  </a:extLst>
                </p:cNvPr>
                <p:cNvSpPr/>
                <p:nvPr/>
              </p:nvSpPr>
              <p:spPr>
                <a:xfrm>
                  <a:off x="9362101" y="3480715"/>
                  <a:ext cx="2795205" cy="683144"/>
                </a:xfrm>
                <a:prstGeom prst="rect">
                  <a:avLst/>
                </a:prstGeom>
                <a:solidFill>
                  <a:srgbClr val="002060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8EDBA51-CD50-48CA-B261-F5B59A1C4595}"/>
                    </a:ext>
                  </a:extLst>
                </p:cNvPr>
                <p:cNvSpPr txBox="1"/>
                <p:nvPr/>
              </p:nvSpPr>
              <p:spPr>
                <a:xfrm>
                  <a:off x="9386603" y="3433433"/>
                  <a:ext cx="2665031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dirty="0">
                      <a:solidFill>
                        <a:schemeClr val="bg1"/>
                      </a:solidFill>
                      <a:effectLst/>
                      <a:latin typeface="Abadi" panose="020B0604020104020204" pitchFamily="34" charset="0"/>
                      <a:ea typeface="Calibri" panose="020F0502020204030204" pitchFamily="34" charset="0"/>
                      <a:cs typeface="Helvetica" panose="020B0604020202020204" pitchFamily="34" charset="0"/>
                    </a:rPr>
                    <a:t>GD* group reported </a:t>
                  </a:r>
                  <a:r>
                    <a:rPr lang="en-GB" sz="1400" i="1" dirty="0">
                      <a:solidFill>
                        <a:schemeClr val="bg1"/>
                      </a:solidFill>
                      <a:effectLst/>
                      <a:latin typeface="Abadi" panose="020B0604020104020204" pitchFamily="34" charset="0"/>
                      <a:ea typeface="Calibri" panose="020F0502020204030204" pitchFamily="34" charset="0"/>
                      <a:cs typeface="Helvetica" panose="020B0604020202020204" pitchFamily="34" charset="0"/>
                    </a:rPr>
                    <a:t>significantly</a:t>
                  </a:r>
                  <a:r>
                    <a:rPr lang="en-GB" sz="1400" dirty="0">
                      <a:solidFill>
                        <a:schemeClr val="bg1"/>
                      </a:solidFill>
                      <a:effectLst/>
                      <a:latin typeface="Abadi" panose="020B0604020104020204" pitchFamily="34" charset="0"/>
                      <a:ea typeface="Calibri" panose="020F0502020204030204" pitchFamily="34" charset="0"/>
                      <a:cs typeface="Helvetica" panose="020B0604020202020204" pitchFamily="34" charset="0"/>
                    </a:rPr>
                    <a:t> poorer mental health than CG* group (p=0.05).</a:t>
                  </a:r>
                  <a:endParaRPr lang="en-GB" sz="1400" dirty="0">
                    <a:solidFill>
                      <a:schemeClr val="bg1"/>
                    </a:solidFill>
                    <a:latin typeface="Abadi" panose="020B0604020104020204" pitchFamily="34" charset="0"/>
                    <a:cs typeface="Helvetica" panose="020B0604020202020204" pitchFamily="34" charset="0"/>
                  </a:endParaRPr>
                </a:p>
                <a:p>
                  <a:pPr algn="ctr"/>
                  <a:endParaRPr lang="en-GB" sz="1400" dirty="0"/>
                </a:p>
              </p:txBody>
            </p:sp>
          </p:grp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645FA06-EFD5-4C05-85EC-D1D40B0C7787}"/>
                </a:ext>
              </a:extLst>
            </p:cNvPr>
            <p:cNvSpPr txBox="1"/>
            <p:nvPr/>
          </p:nvSpPr>
          <p:spPr>
            <a:xfrm>
              <a:off x="5087032" y="6205532"/>
              <a:ext cx="774471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200" dirty="0">
                  <a:solidFill>
                    <a:schemeClr val="bg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Increase community support (i.e. NHS groups, charity sector)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200" dirty="0">
                  <a:solidFill>
                    <a:schemeClr val="bg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Greater LGBTQ+ visibility (i.e. publicly embed policies, visibility of LGBTQ+ staff)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200" dirty="0">
                  <a:solidFill>
                    <a:schemeClr val="bg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Embed ‘signs of inclusion’ (i.e. asking pronouns, data recording</a:t>
              </a:r>
            </a:p>
          </p:txBody>
        </p:sp>
      </p:grpSp>
      <p:sp>
        <p:nvSpPr>
          <p:cNvPr id="80" name="Arrow: Up 79">
            <a:extLst>
              <a:ext uri="{FF2B5EF4-FFF2-40B4-BE49-F238E27FC236}">
                <a16:creationId xmlns:a16="http://schemas.microsoft.com/office/drawing/2014/main" id="{8DC8B84F-E1C0-4367-9C66-46FDCD221A65}"/>
              </a:ext>
            </a:extLst>
          </p:cNvPr>
          <p:cNvSpPr/>
          <p:nvPr/>
        </p:nvSpPr>
        <p:spPr>
          <a:xfrm rot="10800000">
            <a:off x="4985422" y="1179571"/>
            <a:ext cx="239176" cy="5093507"/>
          </a:xfrm>
          <a:prstGeom prst="upArrow">
            <a:avLst>
              <a:gd name="adj1" fmla="val 42233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B67EFB-FAC2-46E0-BDAC-CF3537CD190B}"/>
              </a:ext>
            </a:extLst>
          </p:cNvPr>
          <p:cNvGrpSpPr/>
          <p:nvPr/>
        </p:nvGrpSpPr>
        <p:grpSpPr>
          <a:xfrm>
            <a:off x="5157345" y="4582075"/>
            <a:ext cx="5005333" cy="1636680"/>
            <a:chOff x="1077455" y="4341567"/>
            <a:chExt cx="5005333" cy="163668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41709F8-47E2-4B67-A4FD-DCF42B03BEFF}"/>
                </a:ext>
              </a:extLst>
            </p:cNvPr>
            <p:cNvSpPr/>
            <p:nvPr/>
          </p:nvSpPr>
          <p:spPr>
            <a:xfrm>
              <a:off x="1077455" y="4341567"/>
              <a:ext cx="4664256" cy="156738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9ECAC7B-2862-4C40-ADBB-38D180624031}"/>
                </a:ext>
              </a:extLst>
            </p:cNvPr>
            <p:cNvSpPr txBox="1"/>
            <p:nvPr/>
          </p:nvSpPr>
          <p:spPr>
            <a:xfrm>
              <a:off x="1115791" y="4344582"/>
              <a:ext cx="4677348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bg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How can NHS services improve LGBTQ+ inclusion &amp; support?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60CDAEE-9029-4BBD-A92C-F39F3C7B833D}"/>
                </a:ext>
              </a:extLst>
            </p:cNvPr>
            <p:cNvSpPr/>
            <p:nvPr/>
          </p:nvSpPr>
          <p:spPr>
            <a:xfrm>
              <a:off x="1135023" y="4596908"/>
              <a:ext cx="1855510" cy="402772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badi" panose="020B0604020104020204" pitchFamily="34" charset="0"/>
                </a:rPr>
                <a:t>71% of respondents offered 222 comments</a:t>
              </a:r>
              <a:endParaRPr lang="en-GB" sz="12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3A03E72-FC7C-4FB6-B347-8BBE4AAB732E}"/>
                </a:ext>
              </a:extLst>
            </p:cNvPr>
            <p:cNvSpPr/>
            <p:nvPr/>
          </p:nvSpPr>
          <p:spPr>
            <a:xfrm>
              <a:off x="3577147" y="4600970"/>
              <a:ext cx="2110884" cy="403011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badi" panose="020B0604020104020204" pitchFamily="34" charset="0"/>
                </a:rPr>
                <a:t>Thematic analysis identified 4 </a:t>
              </a:r>
              <a:r>
                <a:rPr lang="en-GB" sz="1200" i="1" dirty="0">
                  <a:solidFill>
                    <a:schemeClr val="bg1"/>
                  </a:solidFill>
                  <a:latin typeface="Abadi" panose="020B0604020104020204" pitchFamily="34" charset="0"/>
                </a:rPr>
                <a:t>‘more of’ </a:t>
              </a:r>
              <a:r>
                <a:rPr lang="en-GB" sz="1200" dirty="0">
                  <a:solidFill>
                    <a:schemeClr val="bg1"/>
                  </a:solidFill>
                  <a:latin typeface="Abadi" panose="020B0604020104020204" pitchFamily="34" charset="0"/>
                </a:rPr>
                <a:t>themes</a:t>
              </a:r>
              <a:endParaRPr lang="en-GB" sz="1200" dirty="0"/>
            </a:p>
          </p:txBody>
        </p:sp>
        <p:pic>
          <p:nvPicPr>
            <p:cNvPr id="61" name="Picture 2" descr="The Value of Training - 248-850-8616">
              <a:extLst>
                <a:ext uri="{FF2B5EF4-FFF2-40B4-BE49-F238E27FC236}">
                  <a16:creationId xmlns:a16="http://schemas.microsoft.com/office/drawing/2014/main" id="{C84DE13A-985F-4CD4-B0A9-B535C08579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55" r="9994" b="10137"/>
            <a:stretch/>
          </p:blipFill>
          <p:spPr bwMode="auto">
            <a:xfrm>
              <a:off x="1463476" y="5033551"/>
              <a:ext cx="633091" cy="534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25B98EA-3D88-4B61-9EA5-A23954785CBF}"/>
                </a:ext>
              </a:extLst>
            </p:cNvPr>
            <p:cNvSpPr txBox="1"/>
            <p:nvPr/>
          </p:nvSpPr>
          <p:spPr>
            <a:xfrm>
              <a:off x="1124228" y="5537272"/>
              <a:ext cx="128343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bg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Staff training (n=48)</a:t>
              </a:r>
              <a:endParaRPr lang="en-GB" sz="1050" dirty="0"/>
            </a:p>
          </p:txBody>
        </p:sp>
        <p:pic>
          <p:nvPicPr>
            <p:cNvPr id="67" name="Picture 4" descr="Business Woman Seeking Binocular Rainbow Lgbt Stock Photo 1337017010 |  Shutterstock">
              <a:extLst>
                <a:ext uri="{FF2B5EF4-FFF2-40B4-BE49-F238E27FC236}">
                  <a16:creationId xmlns:a16="http://schemas.microsoft.com/office/drawing/2014/main" id="{1B1D1303-6095-44CB-9358-7EC6A05A66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71" t="-966" r="15683" b="34305"/>
            <a:stretch/>
          </p:blipFill>
          <p:spPr bwMode="auto">
            <a:xfrm>
              <a:off x="2477523" y="5027844"/>
              <a:ext cx="642802" cy="534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E03D07A-2A26-4303-83F1-CE46DBB1567E}"/>
                </a:ext>
              </a:extLst>
            </p:cNvPr>
            <p:cNvSpPr txBox="1"/>
            <p:nvPr/>
          </p:nvSpPr>
          <p:spPr>
            <a:xfrm>
              <a:off x="2248321" y="5547448"/>
              <a:ext cx="108965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bg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Visibility (n=22) </a:t>
              </a:r>
              <a:endParaRPr lang="en-GB" sz="1050" dirty="0"/>
            </a:p>
          </p:txBody>
        </p:sp>
        <p:pic>
          <p:nvPicPr>
            <p:cNvPr id="69" name="Picture 14" descr="A call for campus-wide LGBTQ inclusion - Webster Journal">
              <a:extLst>
                <a:ext uri="{FF2B5EF4-FFF2-40B4-BE49-F238E27FC236}">
                  <a16:creationId xmlns:a16="http://schemas.microsoft.com/office/drawing/2014/main" id="{CE31DBC3-F49E-45C0-8447-431F4880C0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3307" y="5034911"/>
              <a:ext cx="744659" cy="5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1762CF0-6799-4501-AEA6-045B4BECA291}"/>
                </a:ext>
              </a:extLst>
            </p:cNvPr>
            <p:cNvSpPr txBox="1"/>
            <p:nvPr/>
          </p:nvSpPr>
          <p:spPr>
            <a:xfrm>
              <a:off x="3259238" y="5562749"/>
              <a:ext cx="123382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bg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Inclusion (n=44)</a:t>
              </a:r>
            </a:p>
          </p:txBody>
        </p:sp>
        <p:pic>
          <p:nvPicPr>
            <p:cNvPr id="72" name="Picture 4" descr="Which Pride Flag Should I Use? | IDAHOBIT">
              <a:extLst>
                <a:ext uri="{FF2B5EF4-FFF2-40B4-BE49-F238E27FC236}">
                  <a16:creationId xmlns:a16="http://schemas.microsoft.com/office/drawing/2014/main" id="{C1B0F98A-6531-47E6-B69D-E15076EDD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549" y="5037107"/>
              <a:ext cx="797253" cy="531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21D8860-D052-41E6-B8AA-BB714AB8A8A0}"/>
                </a:ext>
              </a:extLst>
            </p:cNvPr>
            <p:cNvSpPr txBox="1"/>
            <p:nvPr/>
          </p:nvSpPr>
          <p:spPr>
            <a:xfrm>
              <a:off x="3971904" y="5542337"/>
              <a:ext cx="211088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bg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Support                      groups (n=48) </a:t>
              </a:r>
              <a:endParaRPr lang="en-GB" sz="1050" dirty="0"/>
            </a:p>
          </p:txBody>
        </p:sp>
        <p:pic>
          <p:nvPicPr>
            <p:cNvPr id="76" name="Picture 2" descr="Image may contain Graphics and Art">
              <a:extLst>
                <a:ext uri="{FF2B5EF4-FFF2-40B4-BE49-F238E27FC236}">
                  <a16:creationId xmlns:a16="http://schemas.microsoft.com/office/drawing/2014/main" id="{E08B03C4-A35D-477D-AC88-41C559ABD4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7" t="5442" r="11435" b="9658"/>
            <a:stretch/>
          </p:blipFill>
          <p:spPr bwMode="auto">
            <a:xfrm>
              <a:off x="1700968" y="5130893"/>
              <a:ext cx="153588" cy="143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043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5358</TotalTime>
  <Words>498</Words>
  <Application>Microsoft Office PowerPoint</Application>
  <PresentationFormat>Widescreen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Abadi</vt:lpstr>
      <vt:lpstr>Arial</vt:lpstr>
      <vt:lpstr>Calibri</vt:lpstr>
      <vt:lpstr>Calibri Light</vt:lpstr>
      <vt:lpstr>Cavolini</vt:lpstr>
      <vt:lpstr>Helvetica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Coulthard, Laura</dc:creator>
  <cp:lastModifiedBy>Schulz, Garry</cp:lastModifiedBy>
  <cp:revision>4</cp:revision>
  <cp:lastPrinted>2024-01-18T13:13:37Z</cp:lastPrinted>
  <dcterms:created xsi:type="dcterms:W3CDTF">2024-01-09T12:26:58Z</dcterms:created>
  <dcterms:modified xsi:type="dcterms:W3CDTF">2024-06-11T16:49:52Z</dcterms:modified>
</cp:coreProperties>
</file>