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0" r:id="rId3"/>
    <p:sldId id="258" r:id="rId4"/>
    <p:sldId id="282" r:id="rId5"/>
    <p:sldId id="283" r:id="rId6"/>
    <p:sldId id="284" r:id="rId7"/>
    <p:sldId id="285" r:id="rId8"/>
    <p:sldId id="286" r:id="rId9"/>
    <p:sldId id="287" r:id="rId10"/>
    <p:sldId id="288" r:id="rId11"/>
    <p:sldId id="275" r:id="rId12"/>
    <p:sldId id="289"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78403" autoAdjust="0"/>
  </p:normalViewPr>
  <p:slideViewPr>
    <p:cSldViewPr snapToGrid="0">
      <p:cViewPr varScale="1">
        <p:scale>
          <a:sx n="126" d="100"/>
          <a:sy n="126" d="100"/>
        </p:scale>
        <p:origin x="300" y="132"/>
      </p:cViewPr>
      <p:guideLst/>
    </p:cSldViewPr>
  </p:slideViewPr>
  <p:notesTextViewPr>
    <p:cViewPr>
      <p:scale>
        <a:sx n="125" d="100"/>
        <a:sy n="125" d="100"/>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tstnhsuk.sharepoint.com/sites/SFT-AAJWGoldQI/Shared%20Documents/General/Gold%20Blended%20Methodology%20Workbook%20Feb%2023%203%20-%20Copy.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ph-fs1.tst.nhs.uk\userdata$\Jacqui.Wilson\My%20Documents\Jacqui\Peri%20Operatives%20Services%20Team\a%20JW%20notes%20and%20actions\JW%20spreadsheet%20notes%20and%20actions%2022%2008%2023.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ph-fs1.tst.nhs.uk\userdata$\Jacqui.Wilson\My%20Documents\Jacqui\Peri%20Operatives%20Services%20Team\Business%20Case%20for%20Peri%20Op%20Care\Workforce%20Transition\Workforce%20transition%20POAC%20to%20PERI-OAC%2015%2012%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ph-fs1.tst.nhs.uk\userdata$\Jacqui.Wilson\My%20Documents\Jacqui\Peri%20Operatives%20Services%20Team\Business%20Case%20for%20Peri%20Op%20Care\Workforce%20Transition\Workforce%20transition%20POAC%20to%20PERI-OAC%2015%2012%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960" b="0" i="0" u="none" strike="noStrike" kern="1200" spc="0" baseline="0">
                <a:solidFill>
                  <a:schemeClr val="tx2">
                    <a:lumMod val="75000"/>
                  </a:schemeClr>
                </a:solidFill>
                <a:latin typeface="+mn-lt"/>
                <a:ea typeface="+mn-ea"/>
                <a:cs typeface="+mn-cs"/>
              </a:defRPr>
            </a:pPr>
            <a:r>
              <a:rPr lang="en-US" sz="1600" b="1" dirty="0">
                <a:solidFill>
                  <a:schemeClr val="tx2">
                    <a:lumMod val="75000"/>
                  </a:schemeClr>
                </a:solidFill>
              </a:rPr>
              <a:t>PUP - Problem Understanding</a:t>
            </a:r>
          </a:p>
        </c:rich>
      </c:tx>
      <c:layout>
        <c:manualLayout>
          <c:xMode val="edge"/>
          <c:yMode val="edge"/>
          <c:x val="0.23280399547215971"/>
          <c:y val="1.2759116792768669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2">
                  <a:lumMod val="75000"/>
                </a:schemeClr>
              </a:solidFill>
              <a:latin typeface="+mn-lt"/>
              <a:ea typeface="+mn-ea"/>
              <a:cs typeface="+mn-cs"/>
            </a:defRPr>
          </a:pPr>
          <a:endParaRPr lang="en-US"/>
        </a:p>
      </c:txPr>
    </c:title>
    <c:autoTitleDeleted val="0"/>
    <c:plotArea>
      <c:layout>
        <c:manualLayout>
          <c:layoutTarget val="inner"/>
          <c:xMode val="edge"/>
          <c:yMode val="edge"/>
          <c:x val="0.22579098784483398"/>
          <c:y val="0.156693920628551"/>
          <c:w val="0.52796074780205093"/>
          <c:h val="0.72626287313734617"/>
        </c:manualLayout>
      </c:layout>
      <c:radarChart>
        <c:radarStyle val="marker"/>
        <c:varyColors val="0"/>
        <c:ser>
          <c:idx val="0"/>
          <c:order val="0"/>
          <c:spPr>
            <a:ln w="28575" cap="rnd">
              <a:solidFill>
                <a:schemeClr val="accent5"/>
              </a:solidFill>
              <a:round/>
            </a:ln>
            <a:effectLst/>
          </c:spPr>
          <c:marker>
            <c:symbol val="none"/>
          </c:marker>
          <c:cat>
            <c:strRef>
              <c:f>'[Gold Blended Methodology Workbook Feb 23 3 - Copy.xlsm]S2 Prob Und Prompts (PUP)'!$K$17:$K$20</c:f>
              <c:strCache>
                <c:ptCount val="4"/>
                <c:pt idx="0">
                  <c:v>Colleague Satisfaction</c:v>
                </c:pt>
                <c:pt idx="1">
                  <c:v>Improved Outcome</c:v>
                </c:pt>
                <c:pt idx="2">
                  <c:v>Care Experience</c:v>
                </c:pt>
                <c:pt idx="3">
                  <c:v>Lower Costs</c:v>
                </c:pt>
              </c:strCache>
            </c:strRef>
          </c:cat>
          <c:val>
            <c:numRef>
              <c:f>'[Gold Blended Methodology Workbook Feb 23 3 - Copy.xlsm]S2 Prob Und Prompts (PUP)'!$L$17:$L$20</c:f>
              <c:numCache>
                <c:formatCode>General</c:formatCode>
                <c:ptCount val="4"/>
                <c:pt idx="0">
                  <c:v>3</c:v>
                </c:pt>
                <c:pt idx="1">
                  <c:v>6</c:v>
                </c:pt>
                <c:pt idx="2">
                  <c:v>5</c:v>
                </c:pt>
                <c:pt idx="3">
                  <c:v>1</c:v>
                </c:pt>
              </c:numCache>
            </c:numRef>
          </c:val>
          <c:extLst>
            <c:ext xmlns:c16="http://schemas.microsoft.com/office/drawing/2014/chart" uri="{C3380CC4-5D6E-409C-BE32-E72D297353CC}">
              <c16:uniqueId val="{00000000-ADE2-44B1-972B-102ECF0D204F}"/>
            </c:ext>
          </c:extLst>
        </c:ser>
        <c:dLbls>
          <c:showLegendKey val="0"/>
          <c:showVal val="0"/>
          <c:showCatName val="0"/>
          <c:showSerName val="0"/>
          <c:showPercent val="0"/>
          <c:showBubbleSize val="0"/>
        </c:dLbls>
        <c:axId val="697458832"/>
        <c:axId val="694505408"/>
      </c:radarChart>
      <c:catAx>
        <c:axId val="69745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mn-lt"/>
                <a:ea typeface="+mn-ea"/>
                <a:cs typeface="+mn-cs"/>
              </a:defRPr>
            </a:pPr>
            <a:endParaRPr lang="en-US"/>
          </a:p>
        </c:txPr>
        <c:crossAx val="694505408"/>
        <c:crosses val="autoZero"/>
        <c:auto val="1"/>
        <c:lblAlgn val="ctr"/>
        <c:lblOffset val="100"/>
        <c:noMultiLvlLbl val="0"/>
      </c:catAx>
      <c:valAx>
        <c:axId val="69450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mn-lt"/>
                <a:ea typeface="+mn-ea"/>
                <a:cs typeface="+mn-cs"/>
              </a:defRPr>
            </a:pPr>
            <a:endParaRPr lang="en-US"/>
          </a:p>
        </c:txPr>
        <c:crossAx val="69745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25400" cap="flat" cmpd="sng" algn="ctr">
      <a:solidFill>
        <a:schemeClr val="tx1"/>
      </a:solidFill>
      <a:round/>
    </a:ln>
    <a:effectLst/>
  </c:spPr>
  <c:txPr>
    <a:bodyPr/>
    <a:lstStyle/>
    <a:p>
      <a:pPr>
        <a:defRPr sz="800">
          <a:solidFill>
            <a:schemeClr val="tx2">
              <a:lumMod val="7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lumMod val="75000"/>
                  </a:schemeClr>
                </a:solidFill>
                <a:latin typeface="+mn-lt"/>
                <a:ea typeface="+mn-ea"/>
                <a:cs typeface="+mn-cs"/>
              </a:defRPr>
            </a:pPr>
            <a:r>
              <a:rPr lang="en-GB"/>
              <a:t>Peri-Operative Optimisation Categories</a:t>
            </a:r>
          </a:p>
          <a:p>
            <a:pPr>
              <a:defRPr/>
            </a:pPr>
            <a:r>
              <a:rPr lang="en-GB"/>
              <a:t>(out of 1,500 patients)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7.8122669199399497E-3"/>
                  <c:y val="-4.3539780742427051E-2"/>
                </c:manualLayout>
              </c:layout>
              <c:tx>
                <c:rich>
                  <a:bodyPr/>
                  <a:lstStyle/>
                  <a:p>
                    <a:r>
                      <a:rPr lang="en-US" dirty="0"/>
                      <a:t>450 / 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4B5-4667-913A-59F6CD0ED3BD}"/>
                </c:ext>
              </c:extLst>
            </c:dLbl>
            <c:dLbl>
              <c:idx val="1"/>
              <c:layout>
                <c:manualLayout>
                  <c:x val="-1.9530667299849874E-3"/>
                  <c:y val="1.5456564964690422E-2"/>
                </c:manualLayout>
              </c:layout>
              <c:tx>
                <c:rich>
                  <a:bodyPr/>
                  <a:lstStyle/>
                  <a:p>
                    <a:r>
                      <a:rPr lang="en-US"/>
                      <a:t>150 / 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4B5-4667-913A-59F6CD0ED3BD}"/>
                </c:ext>
              </c:extLst>
            </c:dLbl>
            <c:dLbl>
              <c:idx val="2"/>
              <c:layout>
                <c:manualLayout>
                  <c:x val="-7.1611619502576852E-17"/>
                  <c:y val="2.3973476883432875E-3"/>
                </c:manualLayout>
              </c:layout>
              <c:tx>
                <c:rich>
                  <a:bodyPr/>
                  <a:lstStyle/>
                  <a:p>
                    <a:r>
                      <a:rPr lang="en-US"/>
                      <a:t>270 / 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4B5-4667-913A-59F6CD0ED3BD}"/>
                </c:ext>
              </c:extLst>
            </c:dLbl>
            <c:dLbl>
              <c:idx val="3"/>
              <c:layout>
                <c:manualLayout>
                  <c:x val="-3.9061334599701184E-3"/>
                  <c:y val="-3.456170292479286E-2"/>
                </c:manualLayout>
              </c:layout>
              <c:tx>
                <c:rich>
                  <a:bodyPr/>
                  <a:lstStyle/>
                  <a:p>
                    <a:r>
                      <a:rPr lang="en-US"/>
                      <a:t>255 / 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4B5-4667-913A-59F6CD0ED3BD}"/>
                </c:ext>
              </c:extLst>
            </c:dLbl>
            <c:spPr>
              <a:noFill/>
              <a:ln>
                <a:noFill/>
              </a:ln>
              <a:effectLst/>
            </c:spPr>
            <c:txPr>
              <a:bodyPr rot="0" spcFirstLastPara="1" vertOverflow="ellipsis" vert="horz" wrap="square" anchor="ctr" anchorCtr="1"/>
              <a:lstStyle/>
              <a:p>
                <a:pPr>
                  <a:defRPr sz="1000" b="1" i="0" u="none" strike="noStrike" kern="1200" baseline="0">
                    <a:solidFill>
                      <a:schemeClr val="tx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'Chart '!$B$5:$B$8</c:f>
              <c:strCache>
                <c:ptCount val="4"/>
                <c:pt idx="0">
                  <c:v>Anaemia</c:v>
                </c:pt>
                <c:pt idx="1">
                  <c:v>Diabetes</c:v>
                </c:pt>
                <c:pt idx="2">
                  <c:v>Pre-Diabetes</c:v>
                </c:pt>
                <c:pt idx="3">
                  <c:v>Smokers</c:v>
                </c:pt>
              </c:strCache>
            </c:strRef>
          </c:cat>
          <c:val>
            <c:numRef>
              <c:f>'Chart '!$C$5:$C$8</c:f>
              <c:numCache>
                <c:formatCode>General</c:formatCode>
                <c:ptCount val="4"/>
                <c:pt idx="0">
                  <c:v>450</c:v>
                </c:pt>
                <c:pt idx="1">
                  <c:v>150</c:v>
                </c:pt>
                <c:pt idx="2">
                  <c:v>270</c:v>
                </c:pt>
                <c:pt idx="3">
                  <c:v>255</c:v>
                </c:pt>
              </c:numCache>
            </c:numRef>
          </c:val>
          <c:extLst>
            <c:ext xmlns:c16="http://schemas.microsoft.com/office/drawing/2014/chart" uri="{C3380CC4-5D6E-409C-BE32-E72D297353CC}">
              <c16:uniqueId val="{00000004-C4B5-4667-913A-59F6CD0ED3BD}"/>
            </c:ext>
          </c:extLst>
        </c:ser>
        <c:dLbls>
          <c:dLblPos val="inEnd"/>
          <c:showLegendKey val="0"/>
          <c:showVal val="1"/>
          <c:showCatName val="0"/>
          <c:showSerName val="0"/>
          <c:showPercent val="0"/>
          <c:showBubbleSize val="0"/>
        </c:dLbls>
        <c:gapWidth val="65"/>
        <c:axId val="1007396616"/>
        <c:axId val="1007400216"/>
      </c:barChart>
      <c:catAx>
        <c:axId val="10073966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tx2">
                    <a:lumMod val="75000"/>
                  </a:schemeClr>
                </a:solidFill>
                <a:latin typeface="+mn-lt"/>
                <a:ea typeface="+mn-ea"/>
                <a:cs typeface="+mn-cs"/>
              </a:defRPr>
            </a:pPr>
            <a:endParaRPr lang="en-US"/>
          </a:p>
        </c:txPr>
        <c:crossAx val="1007400216"/>
        <c:crosses val="autoZero"/>
        <c:auto val="1"/>
        <c:lblAlgn val="ctr"/>
        <c:lblOffset val="100"/>
        <c:noMultiLvlLbl val="0"/>
      </c:catAx>
      <c:valAx>
        <c:axId val="100740021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mn-lt"/>
                <a:ea typeface="+mn-ea"/>
                <a:cs typeface="+mn-cs"/>
              </a:defRPr>
            </a:pPr>
            <a:endParaRPr lang="en-US"/>
          </a:p>
        </c:txPr>
        <c:crossAx val="1007396616"/>
        <c:crosses val="autoZero"/>
        <c:crossBetween val="between"/>
      </c:valAx>
      <c:spPr>
        <a:noFill/>
        <a:ln>
          <a:noFill/>
        </a:ln>
        <a:effectLst/>
      </c:spPr>
    </c:plotArea>
    <c:plotVisOnly val="1"/>
    <c:dispBlanksAs val="gap"/>
    <c:showDLblsOverMax val="0"/>
  </c:chart>
  <c:spPr>
    <a:solidFill>
      <a:schemeClr val="accent1">
        <a:lumMod val="20000"/>
        <a:lumOff val="80000"/>
      </a:schemeClr>
    </a:solidFill>
    <a:ln w="25400" cap="flat" cmpd="sng" algn="ctr">
      <a:solidFill>
        <a:schemeClr val="tx1"/>
      </a:solidFill>
      <a:round/>
    </a:ln>
    <a:effectLst>
      <a:outerShdw blurRad="50800" dist="38100" dir="5400000" algn="t" rotWithShape="0">
        <a:prstClr val="black">
          <a:alpha val="40000"/>
        </a:prstClr>
      </a:outerShdw>
      <a:softEdge rad="31750"/>
    </a:effectLst>
  </c:spPr>
  <c:txPr>
    <a:bodyPr/>
    <a:lstStyle/>
    <a:p>
      <a:pPr>
        <a:defRPr sz="1000">
          <a:solidFill>
            <a:schemeClr val="tx2">
              <a:lumMod val="7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cap="none" spc="50" normalizeH="0" baseline="0">
                <a:solidFill>
                  <a:schemeClr val="tx2">
                    <a:lumMod val="75000"/>
                  </a:schemeClr>
                </a:solidFill>
                <a:latin typeface="Calibri" panose="020F0502020204030204" pitchFamily="34" charset="0"/>
                <a:ea typeface="+mj-ea"/>
                <a:cs typeface="Calibri" panose="020F0502020204030204" pitchFamily="34" charset="0"/>
              </a:defRPr>
            </a:pPr>
            <a:r>
              <a:rPr lang="en-GB" sz="1600" b="1" dirty="0">
                <a:solidFill>
                  <a:schemeClr val="tx1"/>
                </a:solidFill>
                <a:latin typeface="Arial" panose="020B0604020202020204" pitchFamily="34" charset="0"/>
                <a:cs typeface="Arial" panose="020B0604020202020204" pitchFamily="34" charset="0"/>
              </a:rPr>
              <a:t>No. of patients identified </a:t>
            </a:r>
          </a:p>
        </c:rich>
      </c:tx>
      <c:overlay val="0"/>
      <c:spPr>
        <a:noFill/>
        <a:ln>
          <a:noFill/>
        </a:ln>
        <a:effectLst/>
      </c:spPr>
      <c:txPr>
        <a:bodyPr rot="0" spcFirstLastPara="1" vertOverflow="ellipsis" vert="horz" wrap="square" anchor="ctr" anchorCtr="1"/>
        <a:lstStyle/>
        <a:p>
          <a:pPr>
            <a:defRPr sz="1200" b="0" i="0" u="none" strike="noStrike" kern="1200" cap="none" spc="50" normalizeH="0" baseline="0">
              <a:solidFill>
                <a:schemeClr val="tx2">
                  <a:lumMod val="75000"/>
                </a:schemeClr>
              </a:solidFill>
              <a:latin typeface="Calibri" panose="020F0502020204030204" pitchFamily="34" charset="0"/>
              <a:ea typeface="+mj-ea"/>
              <a:cs typeface="Calibri" panose="020F0502020204030204" pitchFamily="34" charset="0"/>
            </a:defRPr>
          </a:pPr>
          <a:endParaRPr lang="en-US"/>
        </a:p>
      </c:txPr>
    </c:title>
    <c:autoTitleDeleted val="0"/>
    <c:plotArea>
      <c:layout>
        <c:manualLayout>
          <c:layoutTarget val="inner"/>
          <c:xMode val="edge"/>
          <c:yMode val="edge"/>
          <c:x val="5.4060971847118146E-2"/>
          <c:y val="3.3218051133438835E-2"/>
          <c:w val="0.94504117642229024"/>
          <c:h val="0.76946751968503935"/>
        </c:manualLayout>
      </c:layout>
      <c:barChart>
        <c:barDir val="col"/>
        <c:grouping val="clustered"/>
        <c:varyColors val="0"/>
        <c:ser>
          <c:idx val="0"/>
          <c:order val="0"/>
          <c:tx>
            <c:strRef>
              <c:f>'Identified month on month (2)'!$B$2</c:f>
              <c:strCache>
                <c:ptCount val="1"/>
                <c:pt idx="0">
                  <c:v>Diabetes</c:v>
                </c:pt>
              </c:strCache>
            </c:strRef>
          </c:tx>
          <c:spPr>
            <a:solidFill>
              <a:schemeClr val="accent1">
                <a:alpha val="70000"/>
              </a:schemeClr>
            </a:solidFill>
            <a:ln>
              <a:noFill/>
            </a:ln>
            <a:effectLst/>
          </c:spPr>
          <c:invertIfNegative val="0"/>
          <c:cat>
            <c:numRef>
              <c:f>'Identified month on month (2)'!$A$3:$A$22</c:f>
              <c:numCache>
                <c:formatCode>d/m/yy;@</c:formatCode>
                <c:ptCount val="20"/>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pt idx="13">
                  <c:v>44957</c:v>
                </c:pt>
                <c:pt idx="14">
                  <c:v>44985</c:v>
                </c:pt>
                <c:pt idx="15">
                  <c:v>45016</c:v>
                </c:pt>
                <c:pt idx="16">
                  <c:v>45046</c:v>
                </c:pt>
                <c:pt idx="17">
                  <c:v>45077</c:v>
                </c:pt>
                <c:pt idx="18">
                  <c:v>45107</c:v>
                </c:pt>
                <c:pt idx="19">
                  <c:v>45138</c:v>
                </c:pt>
              </c:numCache>
            </c:numRef>
          </c:cat>
          <c:val>
            <c:numRef>
              <c:f>'Identified month on month (2)'!$B$3:$B$22</c:f>
              <c:numCache>
                <c:formatCode>General</c:formatCode>
                <c:ptCount val="20"/>
                <c:pt idx="0">
                  <c:v>30</c:v>
                </c:pt>
                <c:pt idx="1">
                  <c:v>0</c:v>
                </c:pt>
                <c:pt idx="2">
                  <c:v>11</c:v>
                </c:pt>
                <c:pt idx="3">
                  <c:v>0</c:v>
                </c:pt>
                <c:pt idx="4">
                  <c:v>0</c:v>
                </c:pt>
                <c:pt idx="5">
                  <c:v>2</c:v>
                </c:pt>
                <c:pt idx="6">
                  <c:v>9</c:v>
                </c:pt>
                <c:pt idx="7">
                  <c:v>9</c:v>
                </c:pt>
                <c:pt idx="8">
                  <c:v>11</c:v>
                </c:pt>
                <c:pt idx="9">
                  <c:v>0</c:v>
                </c:pt>
                <c:pt idx="10">
                  <c:v>3</c:v>
                </c:pt>
                <c:pt idx="11">
                  <c:v>16</c:v>
                </c:pt>
                <c:pt idx="12">
                  <c:v>8</c:v>
                </c:pt>
                <c:pt idx="13">
                  <c:v>4</c:v>
                </c:pt>
                <c:pt idx="14">
                  <c:v>3</c:v>
                </c:pt>
                <c:pt idx="15">
                  <c:v>1</c:v>
                </c:pt>
                <c:pt idx="16">
                  <c:v>11</c:v>
                </c:pt>
                <c:pt idx="17">
                  <c:v>13</c:v>
                </c:pt>
                <c:pt idx="18">
                  <c:v>13</c:v>
                </c:pt>
                <c:pt idx="19">
                  <c:v>10</c:v>
                </c:pt>
              </c:numCache>
            </c:numRef>
          </c:val>
          <c:extLst>
            <c:ext xmlns:c16="http://schemas.microsoft.com/office/drawing/2014/chart" uri="{C3380CC4-5D6E-409C-BE32-E72D297353CC}">
              <c16:uniqueId val="{00000000-D662-40AB-A5ED-34DC9EE58D18}"/>
            </c:ext>
          </c:extLst>
        </c:ser>
        <c:ser>
          <c:idx val="1"/>
          <c:order val="1"/>
          <c:tx>
            <c:strRef>
              <c:f>'Identified month on month (2)'!$C$2</c:f>
              <c:strCache>
                <c:ptCount val="1"/>
                <c:pt idx="0">
                  <c:v>Anaemia</c:v>
                </c:pt>
              </c:strCache>
            </c:strRef>
          </c:tx>
          <c:spPr>
            <a:solidFill>
              <a:schemeClr val="accent2">
                <a:alpha val="70000"/>
              </a:schemeClr>
            </a:solidFill>
            <a:ln>
              <a:noFill/>
            </a:ln>
            <a:effectLst/>
          </c:spPr>
          <c:invertIfNegative val="0"/>
          <c:cat>
            <c:numRef>
              <c:f>'Identified month on month (2)'!$A$3:$A$22</c:f>
              <c:numCache>
                <c:formatCode>d/m/yy;@</c:formatCode>
                <c:ptCount val="20"/>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pt idx="13">
                  <c:v>44957</c:v>
                </c:pt>
                <c:pt idx="14">
                  <c:v>44985</c:v>
                </c:pt>
                <c:pt idx="15">
                  <c:v>45016</c:v>
                </c:pt>
                <c:pt idx="16">
                  <c:v>45046</c:v>
                </c:pt>
                <c:pt idx="17">
                  <c:v>45077</c:v>
                </c:pt>
                <c:pt idx="18">
                  <c:v>45107</c:v>
                </c:pt>
                <c:pt idx="19">
                  <c:v>45138</c:v>
                </c:pt>
              </c:numCache>
            </c:numRef>
          </c:cat>
          <c:val>
            <c:numRef>
              <c:f>'Identified month on month (2)'!$C$3:$C$22</c:f>
              <c:numCache>
                <c:formatCode>General</c:formatCode>
                <c:ptCount val="20"/>
                <c:pt idx="0">
                  <c:v>0</c:v>
                </c:pt>
                <c:pt idx="1">
                  <c:v>0</c:v>
                </c:pt>
                <c:pt idx="2">
                  <c:v>12</c:v>
                </c:pt>
                <c:pt idx="3">
                  <c:v>0</c:v>
                </c:pt>
                <c:pt idx="4">
                  <c:v>10</c:v>
                </c:pt>
                <c:pt idx="5">
                  <c:v>0</c:v>
                </c:pt>
                <c:pt idx="6">
                  <c:v>0</c:v>
                </c:pt>
                <c:pt idx="7">
                  <c:v>0</c:v>
                </c:pt>
                <c:pt idx="8">
                  <c:v>0</c:v>
                </c:pt>
                <c:pt idx="9">
                  <c:v>0</c:v>
                </c:pt>
                <c:pt idx="10">
                  <c:v>0</c:v>
                </c:pt>
                <c:pt idx="11">
                  <c:v>36</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D662-40AB-A5ED-34DC9EE58D18}"/>
            </c:ext>
          </c:extLst>
        </c:ser>
        <c:ser>
          <c:idx val="2"/>
          <c:order val="2"/>
          <c:tx>
            <c:strRef>
              <c:f>'Identified month on month (2)'!$D$2</c:f>
              <c:strCache>
                <c:ptCount val="1"/>
                <c:pt idx="0">
                  <c:v>Smoking</c:v>
                </c:pt>
              </c:strCache>
            </c:strRef>
          </c:tx>
          <c:spPr>
            <a:solidFill>
              <a:schemeClr val="accent3">
                <a:alpha val="70000"/>
              </a:schemeClr>
            </a:solidFill>
            <a:ln>
              <a:noFill/>
            </a:ln>
            <a:effectLst/>
          </c:spPr>
          <c:invertIfNegative val="0"/>
          <c:cat>
            <c:numRef>
              <c:f>'Identified month on month (2)'!$A$3:$A$22</c:f>
              <c:numCache>
                <c:formatCode>d/m/yy;@</c:formatCode>
                <c:ptCount val="20"/>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pt idx="13">
                  <c:v>44957</c:v>
                </c:pt>
                <c:pt idx="14">
                  <c:v>44985</c:v>
                </c:pt>
                <c:pt idx="15">
                  <c:v>45016</c:v>
                </c:pt>
                <c:pt idx="16">
                  <c:v>45046</c:v>
                </c:pt>
                <c:pt idx="17">
                  <c:v>45077</c:v>
                </c:pt>
                <c:pt idx="18">
                  <c:v>45107</c:v>
                </c:pt>
                <c:pt idx="19">
                  <c:v>45138</c:v>
                </c:pt>
              </c:numCache>
            </c:numRef>
          </c:cat>
          <c:val>
            <c:numRef>
              <c:f>'Identified month on month (2)'!$D$3:$D$22</c:f>
              <c:numCache>
                <c:formatCode>General</c:formatCode>
                <c:ptCount val="20"/>
                <c:pt idx="0">
                  <c:v>50</c:v>
                </c:pt>
                <c:pt idx="1">
                  <c:v>50</c:v>
                </c:pt>
                <c:pt idx="2">
                  <c:v>4</c:v>
                </c:pt>
                <c:pt idx="3">
                  <c:v>0</c:v>
                </c:pt>
                <c:pt idx="4">
                  <c:v>0</c:v>
                </c:pt>
                <c:pt idx="5">
                  <c:v>0</c:v>
                </c:pt>
                <c:pt idx="6">
                  <c:v>0</c:v>
                </c:pt>
                <c:pt idx="7">
                  <c:v>4</c:v>
                </c:pt>
                <c:pt idx="8">
                  <c:v>4</c:v>
                </c:pt>
                <c:pt idx="9">
                  <c:v>0</c:v>
                </c:pt>
                <c:pt idx="10">
                  <c:v>12</c:v>
                </c:pt>
                <c:pt idx="11">
                  <c:v>38</c:v>
                </c:pt>
                <c:pt idx="12">
                  <c:v>9</c:v>
                </c:pt>
                <c:pt idx="13">
                  <c:v>11</c:v>
                </c:pt>
                <c:pt idx="15">
                  <c:v>9</c:v>
                </c:pt>
                <c:pt idx="16">
                  <c:v>0</c:v>
                </c:pt>
                <c:pt idx="17">
                  <c:v>0</c:v>
                </c:pt>
                <c:pt idx="18">
                  <c:v>0</c:v>
                </c:pt>
                <c:pt idx="19">
                  <c:v>0</c:v>
                </c:pt>
              </c:numCache>
            </c:numRef>
          </c:val>
          <c:extLst>
            <c:ext xmlns:c16="http://schemas.microsoft.com/office/drawing/2014/chart" uri="{C3380CC4-5D6E-409C-BE32-E72D297353CC}">
              <c16:uniqueId val="{00000002-D662-40AB-A5ED-34DC9EE58D18}"/>
            </c:ext>
          </c:extLst>
        </c:ser>
        <c:dLbls>
          <c:showLegendKey val="0"/>
          <c:showVal val="0"/>
          <c:showCatName val="0"/>
          <c:showSerName val="0"/>
          <c:showPercent val="0"/>
          <c:showBubbleSize val="0"/>
        </c:dLbls>
        <c:gapWidth val="80"/>
        <c:overlap val="25"/>
        <c:axId val="772469648"/>
        <c:axId val="772473912"/>
      </c:barChart>
      <c:dateAx>
        <c:axId val="772469648"/>
        <c:scaling>
          <c:orientation val="minMax"/>
        </c:scaling>
        <c:delete val="0"/>
        <c:axPos val="b"/>
        <c:numFmt formatCode="d/m/yy;@"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cap="none" spc="20" normalizeH="0" baseline="0">
                <a:solidFill>
                  <a:schemeClr val="tx2">
                    <a:lumMod val="75000"/>
                  </a:schemeClr>
                </a:solidFill>
                <a:latin typeface="Calibri" panose="020F0502020204030204" pitchFamily="34" charset="0"/>
                <a:ea typeface="+mn-ea"/>
                <a:cs typeface="Calibri" panose="020F0502020204030204" pitchFamily="34" charset="0"/>
              </a:defRPr>
            </a:pPr>
            <a:endParaRPr lang="en-US"/>
          </a:p>
        </c:txPr>
        <c:crossAx val="772473912"/>
        <c:crosses val="autoZero"/>
        <c:auto val="1"/>
        <c:lblOffset val="100"/>
        <c:baseTimeUnit val="months"/>
        <c:majorUnit val="3"/>
        <c:majorTimeUnit val="months"/>
        <c:minorUnit val="4"/>
        <c:minorTimeUnit val="months"/>
      </c:dateAx>
      <c:valAx>
        <c:axId val="77247391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2">
                    <a:lumMod val="75000"/>
                  </a:schemeClr>
                </a:solidFill>
                <a:latin typeface="Calibri" panose="020F0502020204030204" pitchFamily="34" charset="0"/>
                <a:ea typeface="+mn-ea"/>
                <a:cs typeface="Calibri" panose="020F0502020204030204" pitchFamily="34" charset="0"/>
              </a:defRPr>
            </a:pPr>
            <a:endParaRPr lang="en-US"/>
          </a:p>
        </c:txPr>
        <c:crossAx val="772469648"/>
        <c:crosses val="autoZero"/>
        <c:crossBetween val="between"/>
      </c:valAx>
      <c:spPr>
        <a:solidFill>
          <a:schemeClr val="bg1">
            <a:lumMod val="95000"/>
          </a:schemeClr>
        </a:solidFill>
        <a:ln>
          <a:noFill/>
        </a:ln>
        <a:effectLst/>
      </c:spPr>
    </c:plotArea>
    <c:legend>
      <c:legendPos val="b"/>
      <c:layout>
        <c:manualLayout>
          <c:xMode val="edge"/>
          <c:yMode val="edge"/>
          <c:x val="0.19837207868286366"/>
          <c:y val="0.8768309652469658"/>
          <c:w val="0.66009583730334753"/>
          <c:h val="0.105628506810766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tx1"/>
      </a:solidFill>
      <a:round/>
    </a:ln>
    <a:effectLst/>
  </c:spPr>
  <c:txPr>
    <a:bodyPr/>
    <a:lstStyle/>
    <a:p>
      <a:pPr>
        <a:defRPr sz="1000">
          <a:solidFill>
            <a:schemeClr val="tx2">
              <a:lumMod val="75000"/>
            </a:schemeClr>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600" b="1" i="0" u="none" strike="noStrike" baseline="0">
                <a:solidFill>
                  <a:schemeClr val="tx2"/>
                </a:solidFill>
                <a:latin typeface="+mn-lt"/>
                <a:ea typeface="+mn-ea"/>
                <a:cs typeface="+mn-cs"/>
              </a:defRPr>
            </a:pPr>
            <a:r>
              <a:rPr lang="en-US" dirty="0">
                <a:solidFill>
                  <a:schemeClr val="tx2">
                    <a:lumMod val="75000"/>
                  </a:schemeClr>
                </a:solidFill>
              </a:rPr>
              <a:t>Workforce Transition POAC to PERI-ASSESSMENT</a:t>
            </a:r>
          </a:p>
        </c:rich>
      </c:tx>
      <c:overlay val="0"/>
      <c:spPr>
        <a:noFill/>
        <a:ln>
          <a:noFill/>
        </a:ln>
        <a:effectLst/>
      </c:spPr>
      <c:txPr>
        <a:bodyPr rot="0" spcFirstLastPara="1" vertOverflow="ellipsis" vert="horz" wrap="square" anchor="ctr" anchorCtr="1"/>
        <a:lstStyle/>
        <a:p>
          <a:pPr>
            <a:defRPr sz="600" b="1" i="0" u="none" strike="noStrike"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Charts!$A$4</c:f>
              <c:strCache>
                <c:ptCount val="1"/>
                <c:pt idx="0">
                  <c:v>TOTAL PERI-OAC HOURS</c:v>
                </c:pt>
              </c:strCache>
            </c:strRef>
          </c:tx>
          <c:spPr>
            <a:ln w="76200" cap="rnd">
              <a:solidFill>
                <a:schemeClr val="accent1">
                  <a:shade val="76000"/>
                </a:schemeClr>
              </a:solidFill>
              <a:round/>
            </a:ln>
            <a:effectLst/>
          </c:spPr>
          <c:marker>
            <c:symbol val="none"/>
          </c:marker>
          <c:cat>
            <c:numRef>
              <c:f>Charts!$B$3:$AL$3</c:f>
              <c:numCache>
                <c:formatCode>mmm\-yy</c:formatCode>
                <c:ptCount val="37"/>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pt idx="24">
                  <c:v>45748</c:v>
                </c:pt>
                <c:pt idx="25">
                  <c:v>45778</c:v>
                </c:pt>
                <c:pt idx="26">
                  <c:v>45809</c:v>
                </c:pt>
                <c:pt idx="27">
                  <c:v>45839</c:v>
                </c:pt>
                <c:pt idx="28">
                  <c:v>45870</c:v>
                </c:pt>
                <c:pt idx="29">
                  <c:v>45901</c:v>
                </c:pt>
                <c:pt idx="30">
                  <c:v>45931</c:v>
                </c:pt>
                <c:pt idx="31">
                  <c:v>45962</c:v>
                </c:pt>
                <c:pt idx="32">
                  <c:v>45992</c:v>
                </c:pt>
                <c:pt idx="33">
                  <c:v>46023</c:v>
                </c:pt>
                <c:pt idx="34">
                  <c:v>46054</c:v>
                </c:pt>
                <c:pt idx="35">
                  <c:v>46082</c:v>
                </c:pt>
                <c:pt idx="36">
                  <c:v>46113</c:v>
                </c:pt>
              </c:numCache>
            </c:numRef>
          </c:cat>
          <c:val>
            <c:numRef>
              <c:f>Charts!$B$4:$AL$4</c:f>
              <c:numCache>
                <c:formatCode>General</c:formatCode>
                <c:ptCount val="37"/>
                <c:pt idx="0">
                  <c:v>0</c:v>
                </c:pt>
                <c:pt idx="1">
                  <c:v>0</c:v>
                </c:pt>
                <c:pt idx="2">
                  <c:v>0</c:v>
                </c:pt>
                <c:pt idx="3">
                  <c:v>134</c:v>
                </c:pt>
                <c:pt idx="4">
                  <c:v>134</c:v>
                </c:pt>
                <c:pt idx="5">
                  <c:v>268</c:v>
                </c:pt>
                <c:pt idx="6">
                  <c:v>268</c:v>
                </c:pt>
                <c:pt idx="7">
                  <c:v>402</c:v>
                </c:pt>
                <c:pt idx="8">
                  <c:v>402</c:v>
                </c:pt>
                <c:pt idx="9">
                  <c:v>402</c:v>
                </c:pt>
                <c:pt idx="10">
                  <c:v>402</c:v>
                </c:pt>
                <c:pt idx="11">
                  <c:v>402</c:v>
                </c:pt>
                <c:pt idx="12">
                  <c:v>536</c:v>
                </c:pt>
                <c:pt idx="13">
                  <c:v>536</c:v>
                </c:pt>
                <c:pt idx="14">
                  <c:v>670</c:v>
                </c:pt>
                <c:pt idx="15">
                  <c:v>670</c:v>
                </c:pt>
                <c:pt idx="16">
                  <c:v>670</c:v>
                </c:pt>
                <c:pt idx="17">
                  <c:v>670</c:v>
                </c:pt>
                <c:pt idx="18">
                  <c:v>670</c:v>
                </c:pt>
                <c:pt idx="19">
                  <c:v>804</c:v>
                </c:pt>
                <c:pt idx="20">
                  <c:v>804</c:v>
                </c:pt>
                <c:pt idx="21">
                  <c:v>804</c:v>
                </c:pt>
                <c:pt idx="22">
                  <c:v>804</c:v>
                </c:pt>
                <c:pt idx="23">
                  <c:v>804</c:v>
                </c:pt>
                <c:pt idx="24">
                  <c:v>871</c:v>
                </c:pt>
                <c:pt idx="25">
                  <c:v>871</c:v>
                </c:pt>
                <c:pt idx="26">
                  <c:v>871</c:v>
                </c:pt>
                <c:pt idx="27">
                  <c:v>871</c:v>
                </c:pt>
                <c:pt idx="28">
                  <c:v>871</c:v>
                </c:pt>
                <c:pt idx="29">
                  <c:v>871</c:v>
                </c:pt>
                <c:pt idx="30">
                  <c:v>871</c:v>
                </c:pt>
                <c:pt idx="31">
                  <c:v>871</c:v>
                </c:pt>
                <c:pt idx="32">
                  <c:v>871</c:v>
                </c:pt>
                <c:pt idx="33">
                  <c:v>871</c:v>
                </c:pt>
                <c:pt idx="34">
                  <c:v>871</c:v>
                </c:pt>
                <c:pt idx="35">
                  <c:v>871</c:v>
                </c:pt>
                <c:pt idx="36">
                  <c:v>871</c:v>
                </c:pt>
              </c:numCache>
            </c:numRef>
          </c:val>
          <c:smooth val="0"/>
          <c:extLst>
            <c:ext xmlns:c16="http://schemas.microsoft.com/office/drawing/2014/chart" uri="{C3380CC4-5D6E-409C-BE32-E72D297353CC}">
              <c16:uniqueId val="{00000000-A020-48FE-99BC-C9BE561EBD50}"/>
            </c:ext>
          </c:extLst>
        </c:ser>
        <c:ser>
          <c:idx val="1"/>
          <c:order val="1"/>
          <c:tx>
            <c:strRef>
              <c:f>Charts!$A$5</c:f>
              <c:strCache>
                <c:ptCount val="1"/>
                <c:pt idx="0">
                  <c:v>TOTAL POAC HOURS</c:v>
                </c:pt>
              </c:strCache>
            </c:strRef>
          </c:tx>
          <c:spPr>
            <a:ln w="76200" cap="rnd">
              <a:solidFill>
                <a:schemeClr val="accent6">
                  <a:lumMod val="75000"/>
                </a:schemeClr>
              </a:solidFill>
              <a:round/>
            </a:ln>
            <a:effectLst/>
          </c:spPr>
          <c:marker>
            <c:symbol val="none"/>
          </c:marker>
          <c:cat>
            <c:numRef>
              <c:f>Charts!$B$3:$AL$3</c:f>
              <c:numCache>
                <c:formatCode>mmm\-yy</c:formatCode>
                <c:ptCount val="37"/>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pt idx="24">
                  <c:v>45748</c:v>
                </c:pt>
                <c:pt idx="25">
                  <c:v>45778</c:v>
                </c:pt>
                <c:pt idx="26">
                  <c:v>45809</c:v>
                </c:pt>
                <c:pt idx="27">
                  <c:v>45839</c:v>
                </c:pt>
                <c:pt idx="28">
                  <c:v>45870</c:v>
                </c:pt>
                <c:pt idx="29">
                  <c:v>45901</c:v>
                </c:pt>
                <c:pt idx="30">
                  <c:v>45931</c:v>
                </c:pt>
                <c:pt idx="31">
                  <c:v>45962</c:v>
                </c:pt>
                <c:pt idx="32">
                  <c:v>45992</c:v>
                </c:pt>
                <c:pt idx="33">
                  <c:v>46023</c:v>
                </c:pt>
                <c:pt idx="34">
                  <c:v>46054</c:v>
                </c:pt>
                <c:pt idx="35">
                  <c:v>46082</c:v>
                </c:pt>
                <c:pt idx="36">
                  <c:v>46113</c:v>
                </c:pt>
              </c:numCache>
            </c:numRef>
          </c:cat>
          <c:val>
            <c:numRef>
              <c:f>Charts!$B$5:$AL$5</c:f>
              <c:numCache>
                <c:formatCode>General</c:formatCode>
                <c:ptCount val="37"/>
                <c:pt idx="0">
                  <c:v>739</c:v>
                </c:pt>
                <c:pt idx="1">
                  <c:v>739</c:v>
                </c:pt>
                <c:pt idx="2">
                  <c:v>739</c:v>
                </c:pt>
                <c:pt idx="3">
                  <c:v>739</c:v>
                </c:pt>
                <c:pt idx="4">
                  <c:v>739</c:v>
                </c:pt>
                <c:pt idx="5">
                  <c:v>739</c:v>
                </c:pt>
                <c:pt idx="6">
                  <c:v>739</c:v>
                </c:pt>
                <c:pt idx="7">
                  <c:v>739</c:v>
                </c:pt>
                <c:pt idx="8">
                  <c:v>739</c:v>
                </c:pt>
                <c:pt idx="9">
                  <c:v>650</c:v>
                </c:pt>
                <c:pt idx="10">
                  <c:v>650</c:v>
                </c:pt>
                <c:pt idx="11">
                  <c:v>560</c:v>
                </c:pt>
                <c:pt idx="12">
                  <c:v>560</c:v>
                </c:pt>
                <c:pt idx="13">
                  <c:v>471</c:v>
                </c:pt>
                <c:pt idx="14">
                  <c:v>471</c:v>
                </c:pt>
                <c:pt idx="15">
                  <c:v>471</c:v>
                </c:pt>
                <c:pt idx="16">
                  <c:v>471</c:v>
                </c:pt>
                <c:pt idx="17">
                  <c:v>471</c:v>
                </c:pt>
                <c:pt idx="18">
                  <c:v>382</c:v>
                </c:pt>
                <c:pt idx="19">
                  <c:v>382</c:v>
                </c:pt>
                <c:pt idx="20">
                  <c:v>292</c:v>
                </c:pt>
                <c:pt idx="21">
                  <c:v>292</c:v>
                </c:pt>
                <c:pt idx="22">
                  <c:v>292</c:v>
                </c:pt>
                <c:pt idx="23">
                  <c:v>292</c:v>
                </c:pt>
                <c:pt idx="24">
                  <c:v>292</c:v>
                </c:pt>
                <c:pt idx="25">
                  <c:v>203</c:v>
                </c:pt>
                <c:pt idx="26">
                  <c:v>203</c:v>
                </c:pt>
                <c:pt idx="27">
                  <c:v>203</c:v>
                </c:pt>
                <c:pt idx="28">
                  <c:v>203</c:v>
                </c:pt>
                <c:pt idx="29">
                  <c:v>203</c:v>
                </c:pt>
                <c:pt idx="30">
                  <c:v>159</c:v>
                </c:pt>
                <c:pt idx="31">
                  <c:v>159</c:v>
                </c:pt>
                <c:pt idx="32">
                  <c:v>159</c:v>
                </c:pt>
                <c:pt idx="33">
                  <c:v>159</c:v>
                </c:pt>
                <c:pt idx="34">
                  <c:v>159</c:v>
                </c:pt>
                <c:pt idx="35">
                  <c:v>159</c:v>
                </c:pt>
                <c:pt idx="36">
                  <c:v>159</c:v>
                </c:pt>
              </c:numCache>
            </c:numRef>
          </c:val>
          <c:smooth val="0"/>
          <c:extLst>
            <c:ext xmlns:c16="http://schemas.microsoft.com/office/drawing/2014/chart" uri="{C3380CC4-5D6E-409C-BE32-E72D297353CC}">
              <c16:uniqueId val="{00000001-A020-48FE-99BC-C9BE561EBD50}"/>
            </c:ext>
          </c:extLst>
        </c:ser>
        <c:dLbls>
          <c:showLegendKey val="0"/>
          <c:showVal val="0"/>
          <c:showCatName val="0"/>
          <c:showSerName val="0"/>
          <c:showPercent val="0"/>
          <c:showBubbleSize val="0"/>
        </c:dLbls>
        <c:smooth val="0"/>
        <c:axId val="1278103680"/>
        <c:axId val="1278104040"/>
      </c:lineChart>
      <c:dateAx>
        <c:axId val="1278103680"/>
        <c:scaling>
          <c:orientation val="minMax"/>
        </c:scaling>
        <c:delete val="0"/>
        <c:axPos val="b"/>
        <c:numFmt formatCode="mmm\-yy"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500" b="0" i="0" u="none" strike="noStrike" baseline="0">
                <a:solidFill>
                  <a:schemeClr val="tx2"/>
                </a:solidFill>
                <a:latin typeface="+mn-lt"/>
                <a:ea typeface="+mn-ea"/>
                <a:cs typeface="+mn-cs"/>
              </a:defRPr>
            </a:pPr>
            <a:endParaRPr lang="en-US"/>
          </a:p>
        </c:txPr>
        <c:crossAx val="1278104040"/>
        <c:crosses val="autoZero"/>
        <c:auto val="1"/>
        <c:lblOffset val="100"/>
        <c:baseTimeUnit val="months"/>
        <c:majorUnit val="3"/>
        <c:majorTimeUnit val="months"/>
      </c:dateAx>
      <c:valAx>
        <c:axId val="12781040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baseline="0">
                <a:solidFill>
                  <a:schemeClr val="tx2"/>
                </a:solidFill>
                <a:latin typeface="+mn-lt"/>
                <a:ea typeface="+mn-ea"/>
                <a:cs typeface="+mn-cs"/>
              </a:defRPr>
            </a:pPr>
            <a:endParaRPr lang="en-US"/>
          </a:p>
        </c:txPr>
        <c:crossAx val="1278103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500" b="0" i="0" u="none" strike="noStrike"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90000">
          <a:schemeClr val="accent3">
            <a:lumMod val="20000"/>
            <a:lumOff val="80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round/>
    </a:ln>
    <a:effectLst/>
  </c:spPr>
  <c:txPr>
    <a:bodyPr/>
    <a:lstStyle/>
    <a:p>
      <a:pPr>
        <a:defRPr sz="5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GB" b="1" dirty="0">
                <a:solidFill>
                  <a:schemeClr val="tx2">
                    <a:lumMod val="75000"/>
                  </a:schemeClr>
                </a:solidFill>
              </a:rPr>
              <a:t>% increase of workforce from POAC to PERI-ASSESSMENT</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Charts!$B$7</c:f>
              <c:strCache>
                <c:ptCount val="1"/>
                <c:pt idx="0">
                  <c:v>Jan-24</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Charts!$B$8</c:f>
              <c:numCache>
                <c:formatCode>0%</c:formatCode>
                <c:ptCount val="1"/>
                <c:pt idx="0">
                  <c:v>0.12</c:v>
                </c:pt>
              </c:numCache>
            </c:numRef>
          </c:val>
          <c:extLst>
            <c:ext xmlns:c16="http://schemas.microsoft.com/office/drawing/2014/chart" uri="{C3380CC4-5D6E-409C-BE32-E72D297353CC}">
              <c16:uniqueId val="{00000000-3AB4-4063-8DE4-41D6F34D4047}"/>
            </c:ext>
          </c:extLst>
        </c:ser>
        <c:ser>
          <c:idx val="1"/>
          <c:order val="1"/>
          <c:tx>
            <c:strRef>
              <c:f>Charts!$C$7</c:f>
              <c:strCache>
                <c:ptCount val="1"/>
                <c:pt idx="0">
                  <c:v>Mar-24</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Charts!$C$8</c:f>
              <c:numCache>
                <c:formatCode>0%</c:formatCode>
                <c:ptCount val="1"/>
                <c:pt idx="0">
                  <c:v>0.24</c:v>
                </c:pt>
              </c:numCache>
            </c:numRef>
          </c:val>
          <c:extLst>
            <c:ext xmlns:c16="http://schemas.microsoft.com/office/drawing/2014/chart" uri="{C3380CC4-5D6E-409C-BE32-E72D297353CC}">
              <c16:uniqueId val="{00000001-3AB4-4063-8DE4-41D6F34D4047}"/>
            </c:ext>
          </c:extLst>
        </c:ser>
        <c:ser>
          <c:idx val="2"/>
          <c:order val="2"/>
          <c:tx>
            <c:strRef>
              <c:f>Charts!$D$7</c:f>
              <c:strCache>
                <c:ptCount val="1"/>
                <c:pt idx="0">
                  <c:v>May-24</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Charts!$D$8</c:f>
              <c:numCache>
                <c:formatCode>0%</c:formatCode>
                <c:ptCount val="1"/>
                <c:pt idx="0">
                  <c:v>0.36</c:v>
                </c:pt>
              </c:numCache>
            </c:numRef>
          </c:val>
          <c:extLst>
            <c:ext xmlns:c16="http://schemas.microsoft.com/office/drawing/2014/chart" uri="{C3380CC4-5D6E-409C-BE32-E72D297353CC}">
              <c16:uniqueId val="{00000002-3AB4-4063-8DE4-41D6F34D4047}"/>
            </c:ext>
          </c:extLst>
        </c:ser>
        <c:ser>
          <c:idx val="3"/>
          <c:order val="3"/>
          <c:tx>
            <c:strRef>
              <c:f>Charts!$E$7</c:f>
              <c:strCache>
                <c:ptCount val="1"/>
                <c:pt idx="0">
                  <c:v>Oct-24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Charts!$E$8</c:f>
              <c:numCache>
                <c:formatCode>0%</c:formatCode>
                <c:ptCount val="1"/>
                <c:pt idx="0">
                  <c:v>0.48</c:v>
                </c:pt>
              </c:numCache>
            </c:numRef>
          </c:val>
          <c:extLst>
            <c:ext xmlns:c16="http://schemas.microsoft.com/office/drawing/2014/chart" uri="{C3380CC4-5D6E-409C-BE32-E72D297353CC}">
              <c16:uniqueId val="{00000003-3AB4-4063-8DE4-41D6F34D4047}"/>
            </c:ext>
          </c:extLst>
        </c:ser>
        <c:ser>
          <c:idx val="4"/>
          <c:order val="4"/>
          <c:tx>
            <c:strRef>
              <c:f>Charts!$F$7</c:f>
              <c:strCache>
                <c:ptCount val="1"/>
                <c:pt idx="0">
                  <c:v>Dec-24</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Charts!$F$8</c:f>
              <c:numCache>
                <c:formatCode>0%</c:formatCode>
                <c:ptCount val="1"/>
                <c:pt idx="0">
                  <c:v>0.6</c:v>
                </c:pt>
              </c:numCache>
            </c:numRef>
          </c:val>
          <c:extLst>
            <c:ext xmlns:c16="http://schemas.microsoft.com/office/drawing/2014/chart" uri="{C3380CC4-5D6E-409C-BE32-E72D297353CC}">
              <c16:uniqueId val="{00000004-3AB4-4063-8DE4-41D6F34D4047}"/>
            </c:ext>
          </c:extLst>
        </c:ser>
        <c:ser>
          <c:idx val="5"/>
          <c:order val="5"/>
          <c:tx>
            <c:strRef>
              <c:f>Charts!$G$7</c:f>
              <c:strCache>
                <c:ptCount val="1"/>
                <c:pt idx="0">
                  <c:v>May-25</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Charts!$G$8</c:f>
              <c:numCache>
                <c:formatCode>0%</c:formatCode>
                <c:ptCount val="1"/>
                <c:pt idx="0">
                  <c:v>0.72</c:v>
                </c:pt>
              </c:numCache>
            </c:numRef>
          </c:val>
          <c:extLst>
            <c:ext xmlns:c16="http://schemas.microsoft.com/office/drawing/2014/chart" uri="{C3380CC4-5D6E-409C-BE32-E72D297353CC}">
              <c16:uniqueId val="{00000005-3AB4-4063-8DE4-41D6F34D4047}"/>
            </c:ext>
          </c:extLst>
        </c:ser>
        <c:ser>
          <c:idx val="6"/>
          <c:order val="6"/>
          <c:tx>
            <c:strRef>
              <c:f>Charts!$H$7</c:f>
              <c:strCache>
                <c:ptCount val="1"/>
                <c:pt idx="0">
                  <c:v>Oct-25</c:v>
                </c:pt>
              </c:strCache>
            </c:strRef>
          </c:tx>
          <c:spPr>
            <a:solidFill>
              <a:schemeClr val="accent1">
                <a:tint val="48000"/>
              </a:schemeClr>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Charts!$H$8</c:f>
              <c:numCache>
                <c:formatCode>0%</c:formatCode>
                <c:ptCount val="1"/>
                <c:pt idx="0">
                  <c:v>0.78</c:v>
                </c:pt>
              </c:numCache>
            </c:numRef>
          </c:val>
          <c:extLst>
            <c:ext xmlns:c16="http://schemas.microsoft.com/office/drawing/2014/chart" uri="{C3380CC4-5D6E-409C-BE32-E72D297353CC}">
              <c16:uniqueId val="{00000006-3AB4-4063-8DE4-41D6F34D4047}"/>
            </c:ext>
          </c:extLst>
        </c:ser>
        <c:dLbls>
          <c:showLegendKey val="0"/>
          <c:showVal val="0"/>
          <c:showCatName val="0"/>
          <c:showSerName val="0"/>
          <c:showPercent val="0"/>
          <c:showBubbleSize val="0"/>
        </c:dLbls>
        <c:gapWidth val="219"/>
        <c:overlap val="-27"/>
        <c:axId val="1181517200"/>
        <c:axId val="1181517528"/>
      </c:barChart>
      <c:catAx>
        <c:axId val="1181517200"/>
        <c:scaling>
          <c:orientation val="minMax"/>
        </c:scaling>
        <c:delete val="1"/>
        <c:axPos val="b"/>
        <c:numFmt formatCode="General" sourceLinked="1"/>
        <c:majorTickMark val="none"/>
        <c:minorTickMark val="none"/>
        <c:tickLblPos val="nextTo"/>
        <c:crossAx val="1181517528"/>
        <c:crosses val="autoZero"/>
        <c:auto val="1"/>
        <c:lblAlgn val="ctr"/>
        <c:lblOffset val="100"/>
        <c:noMultiLvlLbl val="0"/>
      </c:catAx>
      <c:valAx>
        <c:axId val="1181517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8151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90000">
          <a:schemeClr val="accent3">
            <a:lumMod val="20000"/>
            <a:lumOff val="80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round/>
    </a:ln>
    <a:effectLst/>
  </c:spPr>
  <c:txPr>
    <a:bodyPr/>
    <a:lstStyle/>
    <a:p>
      <a:pPr>
        <a:defRPr sz="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99">
  <cs:axisTitle>
    <cs:lnRef idx="0"/>
    <cs:fillRef idx="0"/>
    <cs:effectRef idx="0"/>
    <cs:fontRef idx="minor">
      <a:schemeClr val="tx2"/>
    </cs:fontRef>
    <cs:defRPr sz="9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cs:chartArea>
  <cs:dataLabel>
    <cs:lnRef idx="0"/>
    <cs:fillRef idx="0"/>
    <cs:effectRef idx="0"/>
    <cs:fontRef idx="minor">
      <a:schemeClr val="tx2"/>
    </cs:fontRef>
    <cs:defRPr sz="9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9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1600"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F6247-A345-4CDB-A14B-26AE12FECBF4}" type="doc">
      <dgm:prSet loTypeId="urn:microsoft.com/office/officeart/2005/8/layout/radial1" loCatId="relationship" qsTypeId="urn:microsoft.com/office/officeart/2005/8/quickstyle/3d7" qsCatId="3D" csTypeId="urn:microsoft.com/office/officeart/2005/8/colors/colorful1" csCatId="colorful" phldr="1"/>
      <dgm:spPr/>
      <dgm:t>
        <a:bodyPr/>
        <a:lstStyle/>
        <a:p>
          <a:endParaRPr lang="en-US"/>
        </a:p>
      </dgm:t>
    </dgm:pt>
    <dgm:pt modelId="{DFD1A0C4-B91B-4842-9115-182BEA99E531}">
      <dgm:prSet phldrT="[Text]" custT="1"/>
      <dgm:spPr>
        <a:xfrm>
          <a:off x="2260868" y="2002954"/>
          <a:ext cx="1692001" cy="1692001"/>
        </a:xfrm>
        <a:prstGeom prst="ellipse">
          <a:avLst/>
        </a:prstGeom>
        <a:solidFill>
          <a:srgbClr val="009639">
            <a:hueOff val="0"/>
            <a:satOff val="0"/>
            <a:lumOff val="0"/>
            <a:alphaOff val="0"/>
          </a:srgbClr>
        </a:solidFill>
        <a:ln>
          <a:noFill/>
        </a:ln>
        <a:effectLst/>
        <a:sp3d extrusionH="50600" prstMaterial="plastic">
          <a:bevelT w="101600" h="80600" prst="relaxedInset"/>
          <a:bevelB w="80600" h="80600" prst="relaxedInset"/>
        </a:sp3d>
      </dgm:spPr>
      <dgm:t>
        <a:bodyPr/>
        <a:lstStyle/>
        <a:p>
          <a:pPr>
            <a:buNone/>
          </a:pPr>
          <a:r>
            <a:rPr lang="en-US" sz="1000" b="1" dirty="0">
              <a:solidFill>
                <a:srgbClr val="FFFFFF"/>
              </a:solidFill>
              <a:latin typeface="Frutiger Lt Std"/>
              <a:ea typeface="+mn-ea"/>
              <a:cs typeface="+mn-cs"/>
            </a:rPr>
            <a:t>Pre-surgery optimisation work streams</a:t>
          </a:r>
        </a:p>
      </dgm:t>
    </dgm:pt>
    <dgm:pt modelId="{24A82392-A1D3-4E68-8FE8-518423EBE83E}" type="parTrans" cxnId="{E69F5399-EDCB-4ED1-B9D9-F3CAC7F06911}">
      <dgm:prSet/>
      <dgm:spPr/>
      <dgm:t>
        <a:bodyPr/>
        <a:lstStyle/>
        <a:p>
          <a:endParaRPr lang="en-US" sz="1000"/>
        </a:p>
      </dgm:t>
    </dgm:pt>
    <dgm:pt modelId="{2A5E3E68-FDB7-417A-BB75-A5B488A33670}" type="sibTrans" cxnId="{E69F5399-EDCB-4ED1-B9D9-F3CAC7F06911}">
      <dgm:prSet/>
      <dgm:spPr/>
      <dgm:t>
        <a:bodyPr/>
        <a:lstStyle/>
        <a:p>
          <a:endParaRPr lang="en-US" sz="1000"/>
        </a:p>
      </dgm:t>
    </dgm:pt>
    <dgm:pt modelId="{DCB6F1C9-478D-4326-8DF6-1BB4DEEB4FE0}">
      <dgm:prSet phldrT="[Text]" custT="1"/>
      <dgm:spPr>
        <a:xfrm>
          <a:off x="2555793" y="-113909"/>
          <a:ext cx="1115995" cy="1115995"/>
        </a:xfrm>
        <a:prstGeom prst="ellipse">
          <a:avLst/>
        </a:prstGeom>
        <a:solidFill>
          <a:srgbClr val="78BE20">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1000" b="1" u="sng" dirty="0">
              <a:solidFill>
                <a:srgbClr val="003087"/>
              </a:solidFill>
              <a:latin typeface="Frutiger Lt Std"/>
              <a:ea typeface="+mn-ea"/>
              <a:cs typeface="+mn-cs"/>
            </a:rPr>
            <a:t>ANAEMIA</a:t>
          </a:r>
        </a:p>
      </dgm:t>
    </dgm:pt>
    <dgm:pt modelId="{E5DCF067-F875-4039-A0DD-13A986F11ADD}" type="parTrans" cxnId="{26890B61-8BCD-4529-A76E-60B9CC710C7B}">
      <dgm:prSet custT="1"/>
      <dgm:spPr>
        <a:xfrm rot="16209895">
          <a:off x="2610306" y="1490399"/>
          <a:ext cx="1000877" cy="24242"/>
        </a:xfrm>
        <a:custGeom>
          <a:avLst/>
          <a:gdLst/>
          <a:ahLst/>
          <a:cxnLst/>
          <a:rect l="0" t="0" r="0" b="0"/>
          <a:pathLst>
            <a:path>
              <a:moveTo>
                <a:pt x="0" y="12121"/>
              </a:moveTo>
              <a:lnTo>
                <a:pt x="1000877"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A956E1EA-EC12-45AC-B40D-5B8740FBB77F}" type="sibTrans" cxnId="{26890B61-8BCD-4529-A76E-60B9CC710C7B}">
      <dgm:prSet/>
      <dgm:spPr/>
      <dgm:t>
        <a:bodyPr/>
        <a:lstStyle/>
        <a:p>
          <a:endParaRPr lang="en-US" sz="1000"/>
        </a:p>
      </dgm:t>
    </dgm:pt>
    <dgm:pt modelId="{F0423AD6-A09A-428A-98EA-7743266ED9E6}">
      <dgm:prSet phldrT="[Text]" custT="1"/>
      <dgm:spPr>
        <a:xfrm>
          <a:off x="4474874" y="810271"/>
          <a:ext cx="1115995" cy="1115995"/>
        </a:xfrm>
        <a:prstGeom prst="ellipse">
          <a:avLst/>
        </a:prstGeom>
        <a:solidFill>
          <a:srgbClr val="ED8B00">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900" b="1" u="sng" dirty="0">
              <a:solidFill>
                <a:srgbClr val="003087"/>
              </a:solidFill>
              <a:latin typeface="Frutiger Lt Std"/>
              <a:ea typeface="+mn-ea"/>
              <a:cs typeface="+mn-cs"/>
            </a:rPr>
            <a:t>DIABETES</a:t>
          </a:r>
          <a:endParaRPr lang="en-US" sz="1000" b="1" u="sng" dirty="0">
            <a:solidFill>
              <a:srgbClr val="003087"/>
            </a:solidFill>
            <a:latin typeface="Frutiger Lt Std"/>
            <a:ea typeface="+mn-ea"/>
            <a:cs typeface="+mn-cs"/>
          </a:endParaRPr>
        </a:p>
      </dgm:t>
    </dgm:pt>
    <dgm:pt modelId="{6A892B09-BACD-4EA1-94A9-99545B64FD97}" type="parTrans" cxnId="{B70C0595-7292-4A71-AE4B-EBB68BC747F1}">
      <dgm:prSet custT="1"/>
      <dgm:spPr>
        <a:xfrm rot="19346843">
          <a:off x="3671340" y="2008723"/>
          <a:ext cx="1025387" cy="24242"/>
        </a:xfrm>
        <a:custGeom>
          <a:avLst/>
          <a:gdLst/>
          <a:ahLst/>
          <a:cxnLst/>
          <a:rect l="0" t="0" r="0" b="0"/>
          <a:pathLst>
            <a:path>
              <a:moveTo>
                <a:pt x="0" y="12121"/>
              </a:moveTo>
              <a:lnTo>
                <a:pt x="1025387"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75740129-9F4F-49AD-BF27-DA44DDFDFA6C}" type="sibTrans" cxnId="{B70C0595-7292-4A71-AE4B-EBB68BC747F1}">
      <dgm:prSet/>
      <dgm:spPr/>
      <dgm:t>
        <a:bodyPr/>
        <a:lstStyle/>
        <a:p>
          <a:endParaRPr lang="en-US" sz="1000"/>
        </a:p>
      </dgm:t>
    </dgm:pt>
    <dgm:pt modelId="{405FEB82-4796-44C2-A504-D30D69ECCA25}">
      <dgm:prSet phldrT="[Text]" custT="1"/>
      <dgm:spPr>
        <a:xfrm>
          <a:off x="4800654" y="1811835"/>
          <a:ext cx="1115995" cy="1115995"/>
        </a:xfrm>
        <a:prstGeom prst="ellipse">
          <a:avLst/>
        </a:prstGeom>
        <a:solidFill>
          <a:srgbClr val="330072">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1000" b="1" dirty="0">
              <a:solidFill>
                <a:srgbClr val="FFFFFF"/>
              </a:solidFill>
              <a:latin typeface="Frutiger Lt Std"/>
              <a:ea typeface="+mn-ea"/>
              <a:cs typeface="+mn-cs"/>
            </a:rPr>
            <a:t>Frailty</a:t>
          </a:r>
        </a:p>
      </dgm:t>
    </dgm:pt>
    <dgm:pt modelId="{9D31AC55-78DA-4F85-A817-501EA0872B7D}" type="parTrans" cxnId="{4D0F941D-05DA-44A3-B2B5-652FFB4056D9}">
      <dgm:prSet custT="1"/>
      <dgm:spPr>
        <a:xfrm rot="20879283">
          <a:off x="3924513" y="2567304"/>
          <a:ext cx="898192" cy="24242"/>
        </a:xfrm>
        <a:custGeom>
          <a:avLst/>
          <a:gdLst/>
          <a:ahLst/>
          <a:cxnLst/>
          <a:rect l="0" t="0" r="0" b="0"/>
          <a:pathLst>
            <a:path>
              <a:moveTo>
                <a:pt x="0" y="12121"/>
              </a:moveTo>
              <a:lnTo>
                <a:pt x="898192"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4106380E-C035-43AB-A1D8-9482EABE1FAE}" type="sibTrans" cxnId="{4D0F941D-05DA-44A3-B2B5-652FFB4056D9}">
      <dgm:prSet/>
      <dgm:spPr/>
      <dgm:t>
        <a:bodyPr/>
        <a:lstStyle/>
        <a:p>
          <a:endParaRPr lang="en-US" sz="1000"/>
        </a:p>
      </dgm:t>
    </dgm:pt>
    <dgm:pt modelId="{AD8AF9B1-D2FC-4AE4-A9B0-398AA1DFDDBB}">
      <dgm:prSet phldrT="[Text]" custT="1"/>
      <dgm:spPr>
        <a:xfrm>
          <a:off x="4912845" y="2850883"/>
          <a:ext cx="1188001" cy="1188001"/>
        </a:xfrm>
        <a:prstGeom prst="ellipse">
          <a:avLst/>
        </a:prstGeom>
        <a:solidFill>
          <a:srgbClr val="00A499">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1000" b="1" dirty="0">
              <a:solidFill>
                <a:srgbClr val="FFFFFF"/>
              </a:solidFill>
              <a:latin typeface="Frutiger Lt Std"/>
              <a:ea typeface="+mn-ea"/>
              <a:cs typeface="+mn-cs"/>
            </a:rPr>
            <a:t>Nutrition / Dietetics</a:t>
          </a:r>
        </a:p>
      </dgm:t>
    </dgm:pt>
    <dgm:pt modelId="{C6DD1D97-8DFB-4A87-A1DD-955CAB9E4E0E}" type="parTrans" cxnId="{5273CB21-62BA-4A5B-BB05-F045E9804348}">
      <dgm:prSet custT="1"/>
      <dgm:spPr>
        <a:xfrm rot="836692">
          <a:off x="3912716" y="3165163"/>
          <a:ext cx="1032855" cy="24242"/>
        </a:xfrm>
        <a:custGeom>
          <a:avLst/>
          <a:gdLst/>
          <a:ahLst/>
          <a:cxnLst/>
          <a:rect l="0" t="0" r="0" b="0"/>
          <a:pathLst>
            <a:path>
              <a:moveTo>
                <a:pt x="0" y="12121"/>
              </a:moveTo>
              <a:lnTo>
                <a:pt x="1032855"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F98C63BA-2353-4E1B-8675-A246553F1A0B}" type="sibTrans" cxnId="{5273CB21-62BA-4A5B-BB05-F045E9804348}">
      <dgm:prSet/>
      <dgm:spPr/>
      <dgm:t>
        <a:bodyPr/>
        <a:lstStyle/>
        <a:p>
          <a:endParaRPr lang="en-US" sz="1000"/>
        </a:p>
      </dgm:t>
    </dgm:pt>
    <dgm:pt modelId="{6B5CBD01-6E74-40F4-889D-396358D1141F}">
      <dgm:prSet custT="1"/>
      <dgm:spPr>
        <a:xfrm>
          <a:off x="4474874" y="3871103"/>
          <a:ext cx="1115995" cy="1115995"/>
        </a:xfrm>
        <a:prstGeom prst="ellipse">
          <a:avLst/>
        </a:prstGeom>
        <a:solidFill>
          <a:srgbClr val="78BE20">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1000" b="1" dirty="0">
              <a:solidFill>
                <a:srgbClr val="003087"/>
              </a:solidFill>
              <a:latin typeface="Frutiger Lt Std"/>
              <a:ea typeface="+mn-ea"/>
              <a:cs typeface="+mn-cs"/>
            </a:rPr>
            <a:t>Alcohol </a:t>
          </a:r>
        </a:p>
      </dgm:t>
    </dgm:pt>
    <dgm:pt modelId="{613EF8F3-FB09-4317-A973-50EEE786C6C2}" type="parTrans" cxnId="{FC0DADBF-A641-43A8-9037-BF13874F3E65}">
      <dgm:prSet custT="1"/>
      <dgm:spPr>
        <a:xfrm rot="2361984">
          <a:off x="3637571" y="3718243"/>
          <a:ext cx="1087255" cy="24242"/>
        </a:xfrm>
        <a:custGeom>
          <a:avLst/>
          <a:gdLst/>
          <a:ahLst/>
          <a:cxnLst/>
          <a:rect l="0" t="0" r="0" b="0"/>
          <a:pathLst>
            <a:path>
              <a:moveTo>
                <a:pt x="0" y="12121"/>
              </a:moveTo>
              <a:lnTo>
                <a:pt x="1087255"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E73B6EB6-DE9E-437B-9E1D-FDCC12242020}" type="sibTrans" cxnId="{FC0DADBF-A641-43A8-9037-BF13874F3E65}">
      <dgm:prSet/>
      <dgm:spPr/>
      <dgm:t>
        <a:bodyPr/>
        <a:lstStyle/>
        <a:p>
          <a:endParaRPr lang="en-US" sz="1000"/>
        </a:p>
      </dgm:t>
    </dgm:pt>
    <dgm:pt modelId="{0F100AA0-E854-4B1C-8D4B-F18151363817}">
      <dgm:prSet custT="1"/>
      <dgm:spPr>
        <a:xfrm>
          <a:off x="2555793" y="4795284"/>
          <a:ext cx="1115995" cy="1115995"/>
        </a:xfrm>
        <a:prstGeom prst="ellipse">
          <a:avLst/>
        </a:prstGeom>
        <a:solidFill>
          <a:srgbClr val="ED8B00">
            <a:hueOff val="0"/>
            <a:satOff val="0"/>
            <a:lumOff val="0"/>
            <a:alphaOff val="0"/>
          </a:srgbClr>
        </a:solidFill>
        <a:ln>
          <a:noFill/>
        </a:ln>
        <a:effectLst/>
        <a:sp3d extrusionH="50600" prstMaterial="metal">
          <a:bevelT w="101600" h="80600" prst="relaxedInset"/>
          <a:bevelB w="80600" h="80600" prst="relaxedInset"/>
        </a:sp3d>
      </dgm:spPr>
      <dgm:t>
        <a:bodyPr lIns="0" tIns="0" rIns="0" bIns="0"/>
        <a:lstStyle/>
        <a:p>
          <a:pPr>
            <a:buNone/>
          </a:pPr>
          <a:r>
            <a:rPr lang="en-US" sz="1000" b="1" dirty="0">
              <a:solidFill>
                <a:srgbClr val="003087"/>
              </a:solidFill>
              <a:latin typeface="Frutiger Lt Std"/>
              <a:ea typeface="+mn-ea"/>
              <a:cs typeface="+mn-cs"/>
            </a:rPr>
            <a:t>Weight </a:t>
          </a:r>
          <a:r>
            <a:rPr lang="en-US" sz="1000" b="1" dirty="0" err="1">
              <a:solidFill>
                <a:srgbClr val="003087"/>
              </a:solidFill>
              <a:latin typeface="Frutiger Lt Std"/>
              <a:ea typeface="+mn-ea"/>
              <a:cs typeface="+mn-cs"/>
            </a:rPr>
            <a:t>Mg’ment</a:t>
          </a:r>
          <a:endParaRPr lang="en-US" sz="1000" b="1" dirty="0">
            <a:solidFill>
              <a:srgbClr val="003087"/>
            </a:solidFill>
            <a:latin typeface="Frutiger Lt Std"/>
            <a:ea typeface="+mn-ea"/>
            <a:cs typeface="+mn-cs"/>
          </a:endParaRPr>
        </a:p>
      </dgm:t>
    </dgm:pt>
    <dgm:pt modelId="{90318B89-E34F-4EEB-95CF-704F6296D738}" type="parTrans" cxnId="{D78CD4CD-399A-4776-92EE-7203227E47D8}">
      <dgm:prSet custT="1"/>
      <dgm:spPr>
        <a:xfrm rot="5390498">
          <a:off x="2560559" y="4232998"/>
          <a:ext cx="1100337" cy="24242"/>
        </a:xfrm>
        <a:custGeom>
          <a:avLst/>
          <a:gdLst/>
          <a:ahLst/>
          <a:cxnLst/>
          <a:rect l="0" t="0" r="0" b="0"/>
          <a:pathLst>
            <a:path>
              <a:moveTo>
                <a:pt x="0" y="12121"/>
              </a:moveTo>
              <a:lnTo>
                <a:pt x="1100337"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730847E7-FEE9-4541-8412-5631E8CB8D01}" type="sibTrans" cxnId="{D78CD4CD-399A-4776-92EE-7203227E47D8}">
      <dgm:prSet/>
      <dgm:spPr/>
      <dgm:t>
        <a:bodyPr/>
        <a:lstStyle/>
        <a:p>
          <a:endParaRPr lang="en-US" sz="1000"/>
        </a:p>
      </dgm:t>
    </dgm:pt>
    <dgm:pt modelId="{E193E093-67E7-4CF7-B2AA-392299D817AE}">
      <dgm:prSet custT="1"/>
      <dgm:spPr>
        <a:xfrm>
          <a:off x="636712" y="3871103"/>
          <a:ext cx="1115995" cy="1115995"/>
        </a:xfrm>
        <a:prstGeom prst="ellipse">
          <a:avLst/>
        </a:prstGeom>
        <a:solidFill>
          <a:srgbClr val="00A499">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1000" b="1" dirty="0">
              <a:solidFill>
                <a:srgbClr val="FFFFFF"/>
              </a:solidFill>
              <a:latin typeface="Frutiger Lt Std"/>
              <a:ea typeface="+mn-ea"/>
              <a:cs typeface="+mn-cs"/>
            </a:rPr>
            <a:t>Exercise</a:t>
          </a:r>
        </a:p>
      </dgm:t>
    </dgm:pt>
    <dgm:pt modelId="{5B0D2C6B-2FBB-4253-BDD3-FDB043031E3F}" type="parTrans" cxnId="{AC99D7D0-D5F3-4B06-AB11-6BD745BB8F62}">
      <dgm:prSet custT="1"/>
      <dgm:spPr>
        <a:xfrm rot="8425847">
          <a:off x="1501501" y="3718637"/>
          <a:ext cx="1076568" cy="24242"/>
        </a:xfrm>
        <a:custGeom>
          <a:avLst/>
          <a:gdLst/>
          <a:ahLst/>
          <a:cxnLst/>
          <a:rect l="0" t="0" r="0" b="0"/>
          <a:pathLst>
            <a:path>
              <a:moveTo>
                <a:pt x="0" y="12121"/>
              </a:moveTo>
              <a:lnTo>
                <a:pt x="1076568"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39D6E3D8-5226-450C-91FC-349B5CE79E43}" type="sibTrans" cxnId="{AC99D7D0-D5F3-4B06-AB11-6BD745BB8F62}">
      <dgm:prSet/>
      <dgm:spPr/>
      <dgm:t>
        <a:bodyPr/>
        <a:lstStyle/>
        <a:p>
          <a:endParaRPr lang="en-US" sz="1000"/>
        </a:p>
      </dgm:t>
    </dgm:pt>
    <dgm:pt modelId="{CC9E5908-8177-4290-894E-6118AC97BBCB}">
      <dgm:prSet custT="1"/>
      <dgm:spPr>
        <a:xfrm>
          <a:off x="126735" y="2850883"/>
          <a:ext cx="1188001" cy="1188001"/>
        </a:xfrm>
        <a:prstGeom prst="ellipse">
          <a:avLst/>
        </a:prstGeom>
        <a:solidFill>
          <a:srgbClr val="78BE20">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1000" b="1" dirty="0">
              <a:solidFill>
                <a:srgbClr val="FFFFFF"/>
              </a:solidFill>
              <a:latin typeface="Frutiger Lt Std"/>
              <a:ea typeface="+mn-ea"/>
              <a:cs typeface="+mn-cs"/>
            </a:rPr>
            <a:t>Emotional Support</a:t>
          </a:r>
        </a:p>
      </dgm:t>
    </dgm:pt>
    <dgm:pt modelId="{3302461A-02EA-463C-8094-11FD28A5C018}" type="parTrans" cxnId="{C7DECA50-5288-44D0-AD61-71423C8C95C9}">
      <dgm:prSet custT="1"/>
      <dgm:spPr>
        <a:xfrm rot="9958644">
          <a:off x="1281847" y="3165329"/>
          <a:ext cx="1019421" cy="24242"/>
        </a:xfrm>
        <a:custGeom>
          <a:avLst/>
          <a:gdLst/>
          <a:ahLst/>
          <a:cxnLst/>
          <a:rect l="0" t="0" r="0" b="0"/>
          <a:pathLst>
            <a:path>
              <a:moveTo>
                <a:pt x="0" y="12121"/>
              </a:moveTo>
              <a:lnTo>
                <a:pt x="1019421"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D7534CA4-82D2-4039-BB87-D2301957562A}" type="sibTrans" cxnId="{C7DECA50-5288-44D0-AD61-71423C8C95C9}">
      <dgm:prSet/>
      <dgm:spPr/>
      <dgm:t>
        <a:bodyPr/>
        <a:lstStyle/>
        <a:p>
          <a:endParaRPr lang="en-US" sz="1000"/>
        </a:p>
      </dgm:t>
    </dgm:pt>
    <dgm:pt modelId="{1F0D0EEB-CB44-4573-A3F1-7E05F1BF7878}">
      <dgm:prSet custT="1"/>
      <dgm:spPr>
        <a:xfrm>
          <a:off x="162738" y="1794488"/>
          <a:ext cx="1115995" cy="1115995"/>
        </a:xfrm>
        <a:prstGeom prst="ellipse">
          <a:avLst/>
        </a:prstGeom>
        <a:solidFill>
          <a:srgbClr val="AE2573">
            <a:hueOff val="0"/>
            <a:satOff val="0"/>
            <a:lumOff val="0"/>
            <a:alphaOff val="0"/>
          </a:srgbClr>
        </a:solidFill>
        <a:ln>
          <a:noFill/>
        </a:ln>
        <a:effectLst/>
        <a:sp3d extrusionH="50600" prstMaterial="metal">
          <a:bevelT w="101600" h="80600" prst="relaxedInset"/>
          <a:bevelB w="80600" h="80600" prst="relaxedInset"/>
        </a:sp3d>
      </dgm:spPr>
      <dgm:t>
        <a:bodyPr lIns="0" tIns="0" rIns="0" bIns="0"/>
        <a:lstStyle/>
        <a:p>
          <a:pPr>
            <a:buNone/>
          </a:pPr>
          <a:r>
            <a:rPr lang="en-US" sz="1000" b="1" dirty="0">
              <a:solidFill>
                <a:srgbClr val="003087"/>
              </a:solidFill>
              <a:latin typeface="Frutiger Lt Std"/>
              <a:ea typeface="+mn-ea"/>
              <a:cs typeface="+mn-cs"/>
            </a:rPr>
            <a:t>Pain </a:t>
          </a:r>
          <a:r>
            <a:rPr lang="en-US" sz="1000" b="1" dirty="0" err="1">
              <a:solidFill>
                <a:srgbClr val="003087"/>
              </a:solidFill>
              <a:latin typeface="Frutiger Lt Std"/>
              <a:ea typeface="+mn-ea"/>
              <a:cs typeface="+mn-cs"/>
            </a:rPr>
            <a:t>Mg’ment</a:t>
          </a:r>
          <a:endParaRPr lang="en-US" sz="1000" b="1" dirty="0">
            <a:solidFill>
              <a:srgbClr val="003087"/>
            </a:solidFill>
            <a:latin typeface="Frutiger Lt Std"/>
            <a:ea typeface="+mn-ea"/>
            <a:cs typeface="+mn-cs"/>
          </a:endParaRPr>
        </a:p>
      </dgm:t>
    </dgm:pt>
    <dgm:pt modelId="{33AFDD78-DFD4-49A7-B7D2-3420B89B802C}" type="parTrans" cxnId="{0F1CD614-75DD-4875-9BD2-4122FBD98A24}">
      <dgm:prSet custT="1"/>
      <dgm:spPr>
        <a:xfrm rot="11505211">
          <a:off x="1256203" y="2559266"/>
          <a:ext cx="1033235" cy="24242"/>
        </a:xfrm>
        <a:custGeom>
          <a:avLst/>
          <a:gdLst/>
          <a:ahLst/>
          <a:cxnLst/>
          <a:rect l="0" t="0" r="0" b="0"/>
          <a:pathLst>
            <a:path>
              <a:moveTo>
                <a:pt x="0" y="12121"/>
              </a:moveTo>
              <a:lnTo>
                <a:pt x="1033235"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5DB61C01-B72B-4F4A-B125-BE83901E5600}" type="sibTrans" cxnId="{0F1CD614-75DD-4875-9BD2-4122FBD98A24}">
      <dgm:prSet/>
      <dgm:spPr/>
      <dgm:t>
        <a:bodyPr/>
        <a:lstStyle/>
        <a:p>
          <a:endParaRPr lang="en-US" sz="1000"/>
        </a:p>
      </dgm:t>
    </dgm:pt>
    <dgm:pt modelId="{0A6F2D83-08E2-4981-AA61-F55D883944F2}">
      <dgm:prSet custT="1"/>
      <dgm:spPr>
        <a:xfrm>
          <a:off x="1490783" y="4552202"/>
          <a:ext cx="1115995" cy="1115995"/>
        </a:xfrm>
        <a:prstGeom prst="ellipse">
          <a:avLst/>
        </a:prstGeom>
        <a:solidFill>
          <a:srgbClr val="330072">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US" sz="1000" b="1" dirty="0">
              <a:solidFill>
                <a:srgbClr val="FFFFFF"/>
              </a:solidFill>
              <a:latin typeface="Frutiger Lt Std"/>
              <a:ea typeface="+mn-ea"/>
              <a:cs typeface="+mn-cs"/>
            </a:rPr>
            <a:t>Advance Care Planning</a:t>
          </a:r>
        </a:p>
      </dgm:t>
    </dgm:pt>
    <dgm:pt modelId="{61E03949-8B1B-4290-B92C-F819DBFDDB9E}" type="sibTrans" cxnId="{FA268637-2611-48D6-864F-370643D8ADDF}">
      <dgm:prSet/>
      <dgm:spPr/>
      <dgm:t>
        <a:bodyPr/>
        <a:lstStyle/>
        <a:p>
          <a:endParaRPr lang="en-US" sz="1000"/>
        </a:p>
      </dgm:t>
    </dgm:pt>
    <dgm:pt modelId="{BDE27CA9-9A51-4118-8E29-83947936D56B}" type="parTrans" cxnId="{FA268637-2611-48D6-864F-370643D8ADDF}">
      <dgm:prSet custT="1"/>
      <dgm:spPr>
        <a:xfrm rot="6904557">
          <a:off x="1970517" y="4097885"/>
          <a:ext cx="1092554" cy="24242"/>
        </a:xfrm>
        <a:custGeom>
          <a:avLst/>
          <a:gdLst/>
          <a:ahLst/>
          <a:cxnLst/>
          <a:rect l="0" t="0" r="0" b="0"/>
          <a:pathLst>
            <a:path>
              <a:moveTo>
                <a:pt x="0" y="12121"/>
              </a:moveTo>
              <a:lnTo>
                <a:pt x="1092554"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2244EB92-B30F-4646-8C5D-C3398D92606E}">
      <dgm:prSet custT="1"/>
      <dgm:spPr>
        <a:xfrm>
          <a:off x="636712" y="810271"/>
          <a:ext cx="1115995" cy="1115995"/>
        </a:xfrm>
        <a:prstGeom prst="ellipse">
          <a:avLst/>
        </a:prstGeom>
        <a:solidFill>
          <a:srgbClr val="ED8B00"/>
        </a:solidFill>
        <a:ln>
          <a:noFill/>
        </a:ln>
        <a:effectLst/>
        <a:sp3d extrusionH="50600" prstMaterial="metal">
          <a:bevelT w="101600" h="80600" prst="relaxedInset"/>
          <a:bevelB w="80600" h="80600" prst="relaxedInset"/>
        </a:sp3d>
      </dgm:spPr>
      <dgm:t>
        <a:bodyPr/>
        <a:lstStyle/>
        <a:p>
          <a:pPr>
            <a:buNone/>
          </a:pPr>
          <a:r>
            <a:rPr lang="en-US" sz="1000" b="1" dirty="0">
              <a:solidFill>
                <a:srgbClr val="003087"/>
              </a:solidFill>
              <a:latin typeface="Frutiger Lt Std"/>
              <a:ea typeface="+mn-ea"/>
              <a:cs typeface="+mn-cs"/>
            </a:rPr>
            <a:t>Cancer</a:t>
          </a:r>
        </a:p>
      </dgm:t>
    </dgm:pt>
    <dgm:pt modelId="{72F74119-3198-4224-8001-4116AD27F38C}" type="sibTrans" cxnId="{A8F73BF3-4DD0-4ACC-84BB-8D181BC91CAB}">
      <dgm:prSet/>
      <dgm:spPr/>
      <dgm:t>
        <a:bodyPr/>
        <a:lstStyle/>
        <a:p>
          <a:endParaRPr lang="en-US" sz="1000"/>
        </a:p>
      </dgm:t>
    </dgm:pt>
    <dgm:pt modelId="{5AEBC0DB-1639-4A8C-A1E5-DE591F9A1759}" type="parTrans" cxnId="{A8F73BF3-4DD0-4ACC-84BB-8D181BC91CAB}">
      <dgm:prSet custT="1"/>
      <dgm:spPr>
        <a:xfrm rot="13065151">
          <a:off x="1529719" y="2008325"/>
          <a:ext cx="1014427" cy="24242"/>
        </a:xfrm>
        <a:custGeom>
          <a:avLst/>
          <a:gdLst/>
          <a:ahLst/>
          <a:cxnLst/>
          <a:rect l="0" t="0" r="0" b="0"/>
          <a:pathLst>
            <a:path>
              <a:moveTo>
                <a:pt x="0" y="12121"/>
              </a:moveTo>
              <a:lnTo>
                <a:pt x="1014427"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US" sz="1000">
            <a:solidFill>
              <a:srgbClr val="003087">
                <a:hueOff val="0"/>
                <a:satOff val="0"/>
                <a:lumOff val="0"/>
                <a:alphaOff val="0"/>
              </a:srgbClr>
            </a:solidFill>
            <a:latin typeface="Frutiger Lt Std"/>
            <a:ea typeface="+mn-ea"/>
            <a:cs typeface="+mn-cs"/>
          </a:endParaRPr>
        </a:p>
      </dgm:t>
    </dgm:pt>
    <dgm:pt modelId="{0A380730-4983-4A91-B786-FBBE21E1A3FA}">
      <dgm:prSet custT="1"/>
      <dgm:spPr>
        <a:xfrm>
          <a:off x="3620803" y="129172"/>
          <a:ext cx="1115995" cy="1115995"/>
        </a:xfrm>
        <a:prstGeom prst="ellipse">
          <a:avLst/>
        </a:prstGeom>
        <a:solidFill>
          <a:srgbClr val="AE2573">
            <a:hueOff val="0"/>
            <a:satOff val="0"/>
            <a:lumOff val="0"/>
            <a:alphaOff val="0"/>
          </a:srgbClr>
        </a:solidFill>
        <a:ln>
          <a:noFill/>
        </a:ln>
        <a:effectLst/>
        <a:sp3d extrusionH="50600" prstMaterial="metal">
          <a:bevelT w="101600" h="80600" prst="relaxedInset"/>
          <a:bevelB w="80600" h="80600" prst="relaxedInset"/>
        </a:sp3d>
      </dgm:spPr>
      <dgm:t>
        <a:bodyPr/>
        <a:lstStyle/>
        <a:p>
          <a:pPr marL="0" lvl="0" indent="0" algn="ctr" defTabSz="800100">
            <a:lnSpc>
              <a:spcPct val="90000"/>
            </a:lnSpc>
            <a:spcBef>
              <a:spcPct val="0"/>
            </a:spcBef>
            <a:spcAft>
              <a:spcPct val="35000"/>
            </a:spcAft>
            <a:buNone/>
          </a:pPr>
          <a:r>
            <a:rPr lang="en-GB" sz="900" b="1" u="sng" kern="1200" dirty="0">
              <a:solidFill>
                <a:srgbClr val="003087"/>
              </a:solidFill>
              <a:latin typeface="Frutiger Lt Std"/>
              <a:ea typeface="+mn-ea"/>
              <a:cs typeface="+mn-cs"/>
            </a:rPr>
            <a:t>SMOKING</a:t>
          </a:r>
          <a:endParaRPr lang="en-GB" sz="1000" b="1" u="sng" kern="1200" dirty="0">
            <a:solidFill>
              <a:srgbClr val="003087"/>
            </a:solidFill>
            <a:latin typeface="Frutiger Lt Std"/>
            <a:ea typeface="+mn-ea"/>
            <a:cs typeface="+mn-cs"/>
          </a:endParaRPr>
        </a:p>
      </dgm:t>
    </dgm:pt>
    <dgm:pt modelId="{B64F406C-6C98-4E5C-BB15-BFF9D25D084C}" type="parTrans" cxnId="{8957A0A0-DE6C-4005-AFA2-FA08ACC318F4}">
      <dgm:prSet custT="1"/>
      <dgm:spPr>
        <a:xfrm rot="17782484">
          <a:off x="3202328" y="1626929"/>
          <a:ext cx="1008956" cy="24242"/>
        </a:xfrm>
        <a:custGeom>
          <a:avLst/>
          <a:gdLst/>
          <a:ahLst/>
          <a:cxnLst/>
          <a:rect l="0" t="0" r="0" b="0"/>
          <a:pathLst>
            <a:path>
              <a:moveTo>
                <a:pt x="0" y="12121"/>
              </a:moveTo>
              <a:lnTo>
                <a:pt x="1008956"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GB" sz="100">
            <a:solidFill>
              <a:srgbClr val="003087">
                <a:hueOff val="0"/>
                <a:satOff val="0"/>
                <a:lumOff val="0"/>
                <a:alphaOff val="0"/>
              </a:srgbClr>
            </a:solidFill>
            <a:latin typeface="Frutiger Lt Std"/>
            <a:ea typeface="+mn-ea"/>
            <a:cs typeface="+mn-cs"/>
          </a:endParaRPr>
        </a:p>
      </dgm:t>
    </dgm:pt>
    <dgm:pt modelId="{3EC3AC14-FB9C-4BBA-A0EE-E6D1C2291BA3}" type="sibTrans" cxnId="{8957A0A0-DE6C-4005-AFA2-FA08ACC318F4}">
      <dgm:prSet/>
      <dgm:spPr/>
      <dgm:t>
        <a:bodyPr/>
        <a:lstStyle/>
        <a:p>
          <a:endParaRPr lang="en-GB" sz="1050"/>
        </a:p>
      </dgm:t>
    </dgm:pt>
    <dgm:pt modelId="{9D88227B-EFB6-4010-AB39-A947B24C4DC9}">
      <dgm:prSet custT="1"/>
      <dgm:spPr>
        <a:xfrm>
          <a:off x="1490783" y="129172"/>
          <a:ext cx="1115995" cy="1115995"/>
        </a:xfrm>
        <a:prstGeom prst="ellipse">
          <a:avLst/>
        </a:prstGeom>
        <a:solidFill>
          <a:srgbClr val="330072">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GB" sz="900" dirty="0">
              <a:solidFill>
                <a:srgbClr val="FFFFFF"/>
              </a:solidFill>
              <a:latin typeface="Frutiger Lt Std"/>
              <a:ea typeface="+mn-ea"/>
              <a:cs typeface="+mn-cs"/>
            </a:rPr>
            <a:t>Health Coaches</a:t>
          </a:r>
        </a:p>
      </dgm:t>
    </dgm:pt>
    <dgm:pt modelId="{95A98E65-A992-46D2-A116-B2289D8241D3}" type="parTrans" cxnId="{BDCDD853-0B67-4C7E-922C-4E30F1E2DE3F}">
      <dgm:prSet custT="1"/>
      <dgm:spPr>
        <a:xfrm rot="14635231">
          <a:off x="2013101" y="1626601"/>
          <a:ext cx="1002838" cy="24242"/>
        </a:xfrm>
        <a:custGeom>
          <a:avLst/>
          <a:gdLst/>
          <a:ahLst/>
          <a:cxnLst/>
          <a:rect l="0" t="0" r="0" b="0"/>
          <a:pathLst>
            <a:path>
              <a:moveTo>
                <a:pt x="0" y="12121"/>
              </a:moveTo>
              <a:lnTo>
                <a:pt x="1002838"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GB" sz="100">
            <a:solidFill>
              <a:srgbClr val="003087">
                <a:hueOff val="0"/>
                <a:satOff val="0"/>
                <a:lumOff val="0"/>
                <a:alphaOff val="0"/>
              </a:srgbClr>
            </a:solidFill>
            <a:latin typeface="Frutiger Lt Std"/>
            <a:ea typeface="+mn-ea"/>
            <a:cs typeface="+mn-cs"/>
          </a:endParaRPr>
        </a:p>
      </dgm:t>
    </dgm:pt>
    <dgm:pt modelId="{54FED1C1-EE12-4A63-BA1B-E770271F89B4}" type="sibTrans" cxnId="{BDCDD853-0B67-4C7E-922C-4E30F1E2DE3F}">
      <dgm:prSet/>
      <dgm:spPr/>
      <dgm:t>
        <a:bodyPr/>
        <a:lstStyle/>
        <a:p>
          <a:endParaRPr lang="en-GB" sz="1050"/>
        </a:p>
      </dgm:t>
    </dgm:pt>
    <dgm:pt modelId="{45BEE100-247F-413A-8A65-ED7837F8D275}">
      <dgm:prSet custT="1"/>
      <dgm:spPr>
        <a:xfrm>
          <a:off x="3620803" y="4552202"/>
          <a:ext cx="1115995" cy="1115995"/>
        </a:xfrm>
        <a:prstGeom prst="ellipse">
          <a:avLst/>
        </a:prstGeom>
        <a:solidFill>
          <a:srgbClr val="AE2573">
            <a:hueOff val="0"/>
            <a:satOff val="0"/>
            <a:lumOff val="0"/>
            <a:alphaOff val="0"/>
          </a:srgbClr>
        </a:solidFill>
        <a:ln>
          <a:noFill/>
        </a:ln>
        <a:effectLst/>
        <a:sp3d extrusionH="50600" prstMaterial="metal">
          <a:bevelT w="101600" h="80600" prst="relaxedInset"/>
          <a:bevelB w="80600" h="80600" prst="relaxedInset"/>
        </a:sp3d>
      </dgm:spPr>
      <dgm:t>
        <a:bodyPr/>
        <a:lstStyle/>
        <a:p>
          <a:pPr marL="0" lvl="0" indent="0" algn="ctr" defTabSz="711200">
            <a:lnSpc>
              <a:spcPct val="90000"/>
            </a:lnSpc>
            <a:spcBef>
              <a:spcPct val="0"/>
            </a:spcBef>
            <a:spcAft>
              <a:spcPct val="35000"/>
            </a:spcAft>
            <a:buNone/>
          </a:pPr>
          <a:r>
            <a:rPr lang="en-GB" sz="1000" b="1" kern="1200" dirty="0" err="1">
              <a:solidFill>
                <a:srgbClr val="003087"/>
              </a:solidFill>
              <a:latin typeface="Frutiger Lt Std"/>
              <a:ea typeface="+mn-ea"/>
              <a:cs typeface="+mn-cs"/>
            </a:rPr>
            <a:t>Processs</a:t>
          </a:r>
          <a:r>
            <a:rPr lang="en-GB" sz="1000" b="1" kern="1200" dirty="0">
              <a:solidFill>
                <a:srgbClr val="003087"/>
              </a:solidFill>
              <a:latin typeface="Frutiger Lt Std"/>
              <a:ea typeface="+mn-ea"/>
              <a:cs typeface="+mn-cs"/>
            </a:rPr>
            <a:t> </a:t>
          </a:r>
          <a:r>
            <a:rPr lang="en-GB" sz="1000" b="1" kern="1200" dirty="0" err="1">
              <a:solidFill>
                <a:srgbClr val="003087"/>
              </a:solidFill>
              <a:latin typeface="Frutiger Lt Std"/>
              <a:ea typeface="+mn-ea"/>
              <a:cs typeface="+mn-cs"/>
            </a:rPr>
            <a:t>D’ment</a:t>
          </a:r>
          <a:endParaRPr lang="en-GB" sz="1000" b="1" kern="1200" dirty="0">
            <a:solidFill>
              <a:srgbClr val="003087"/>
            </a:solidFill>
            <a:latin typeface="Frutiger Lt Std"/>
            <a:ea typeface="+mn-ea"/>
            <a:cs typeface="+mn-cs"/>
          </a:endParaRPr>
        </a:p>
      </dgm:t>
    </dgm:pt>
    <dgm:pt modelId="{A6F687A5-2B02-4694-9A73-22F1E46D1A4F}" type="parTrans" cxnId="{71414D4D-0221-4337-BBD9-43351F2B26EA}">
      <dgm:prSet custT="1"/>
      <dgm:spPr>
        <a:xfrm rot="3878217">
          <a:off x="3155291" y="4097578"/>
          <a:ext cx="1098453" cy="24242"/>
        </a:xfrm>
        <a:custGeom>
          <a:avLst/>
          <a:gdLst/>
          <a:ahLst/>
          <a:cxnLst/>
          <a:rect l="0" t="0" r="0" b="0"/>
          <a:pathLst>
            <a:path>
              <a:moveTo>
                <a:pt x="0" y="12121"/>
              </a:moveTo>
              <a:lnTo>
                <a:pt x="1098453" y="12121"/>
              </a:lnTo>
            </a:path>
          </a:pathLst>
        </a:custGeom>
        <a:noFill/>
        <a:ln w="12700" cap="flat" cmpd="sng" algn="ctr">
          <a:solidFill>
            <a:srgbClr val="78BE20">
              <a:hueOff val="0"/>
              <a:satOff val="0"/>
              <a:lumOff val="0"/>
              <a:alphaOff val="0"/>
            </a:srgbClr>
          </a:solidFill>
          <a:prstDash val="solid"/>
          <a:miter lim="800000"/>
        </a:ln>
        <a:effectLst/>
        <a:sp3d z="-110000"/>
      </dgm:spPr>
      <dgm:t>
        <a:bodyPr/>
        <a:lstStyle/>
        <a:p>
          <a:pPr>
            <a:buNone/>
          </a:pPr>
          <a:endParaRPr lang="en-GB" sz="100">
            <a:solidFill>
              <a:srgbClr val="003087">
                <a:hueOff val="0"/>
                <a:satOff val="0"/>
                <a:lumOff val="0"/>
                <a:alphaOff val="0"/>
              </a:srgbClr>
            </a:solidFill>
            <a:latin typeface="Frutiger Lt Std"/>
            <a:ea typeface="+mn-ea"/>
            <a:cs typeface="+mn-cs"/>
          </a:endParaRPr>
        </a:p>
      </dgm:t>
    </dgm:pt>
    <dgm:pt modelId="{EFC17C8F-F4AA-4BD2-BEA3-8458299E9847}" type="sibTrans" cxnId="{71414D4D-0221-4337-BBD9-43351F2B26EA}">
      <dgm:prSet/>
      <dgm:spPr/>
      <dgm:t>
        <a:bodyPr/>
        <a:lstStyle/>
        <a:p>
          <a:endParaRPr lang="en-GB" sz="1050"/>
        </a:p>
      </dgm:t>
    </dgm:pt>
    <dgm:pt modelId="{FDCEDD38-AA12-4B4A-9827-8EFB5ECAC53E}" type="pres">
      <dgm:prSet presAssocID="{D53F6247-A345-4CDB-A14B-26AE12FECBF4}" presName="cycle" presStyleCnt="0">
        <dgm:presLayoutVars>
          <dgm:chMax val="1"/>
          <dgm:dir/>
          <dgm:animLvl val="ctr"/>
          <dgm:resizeHandles val="exact"/>
        </dgm:presLayoutVars>
      </dgm:prSet>
      <dgm:spPr/>
    </dgm:pt>
    <dgm:pt modelId="{B2F01B55-04FF-40E0-822A-0311CE5A781F}" type="pres">
      <dgm:prSet presAssocID="{DFD1A0C4-B91B-4842-9115-182BEA99E531}" presName="centerShape" presStyleLbl="node0" presStyleIdx="0" presStyleCnt="1" custScaleX="201731" custScaleY="201731" custLinFactNeighborX="-141" custLinFactNeighborY="-1013"/>
      <dgm:spPr/>
    </dgm:pt>
    <dgm:pt modelId="{BCEA9000-2441-43ED-8EBB-3E1BA74F61E2}" type="pres">
      <dgm:prSet presAssocID="{E5DCF067-F875-4039-A0DD-13A986F11ADD}" presName="Name9" presStyleLbl="parChTrans1D2" presStyleIdx="0" presStyleCnt="14"/>
      <dgm:spPr/>
    </dgm:pt>
    <dgm:pt modelId="{9239A4AC-E356-4B43-B708-2D25F6878A20}" type="pres">
      <dgm:prSet presAssocID="{E5DCF067-F875-4039-A0DD-13A986F11ADD}" presName="connTx" presStyleLbl="parChTrans1D2" presStyleIdx="0" presStyleCnt="14"/>
      <dgm:spPr/>
    </dgm:pt>
    <dgm:pt modelId="{F30BEA89-6A88-4A21-AC9C-CE4ED6FB8406}" type="pres">
      <dgm:prSet presAssocID="{DCB6F1C9-478D-4326-8DF6-1BB4DEEB4FE0}" presName="node" presStyleLbl="node1" presStyleIdx="0" presStyleCnt="14" custScaleX="133056" custScaleY="133056" custRadScaleRad="101440" custRadScaleInc="-4671">
        <dgm:presLayoutVars>
          <dgm:bulletEnabled val="1"/>
        </dgm:presLayoutVars>
      </dgm:prSet>
      <dgm:spPr/>
    </dgm:pt>
    <dgm:pt modelId="{54C851BC-D80B-478C-A76B-CD02AC2F096A}" type="pres">
      <dgm:prSet presAssocID="{B64F406C-6C98-4E5C-BB15-BFF9D25D084C}" presName="Name9" presStyleLbl="parChTrans1D2" presStyleIdx="1" presStyleCnt="14"/>
      <dgm:spPr/>
    </dgm:pt>
    <dgm:pt modelId="{074D81C3-2E94-4BB9-AE50-31DBEE0B426A}" type="pres">
      <dgm:prSet presAssocID="{B64F406C-6C98-4E5C-BB15-BFF9D25D084C}" presName="connTx" presStyleLbl="parChTrans1D2" presStyleIdx="1" presStyleCnt="14"/>
      <dgm:spPr/>
    </dgm:pt>
    <dgm:pt modelId="{FFFFDCA8-498F-452C-865B-72736AC533C9}" type="pres">
      <dgm:prSet presAssocID="{0A380730-4983-4A91-B786-FBBE21E1A3FA}" presName="node" presStyleLbl="node1" presStyleIdx="1" presStyleCnt="14" custScaleX="133056" custScaleY="133056">
        <dgm:presLayoutVars>
          <dgm:bulletEnabled val="1"/>
        </dgm:presLayoutVars>
      </dgm:prSet>
      <dgm:spPr/>
    </dgm:pt>
    <dgm:pt modelId="{A05E587A-C9B4-4572-A766-40364D9417D0}" type="pres">
      <dgm:prSet presAssocID="{6A892B09-BACD-4EA1-94A9-99545B64FD97}" presName="Name9" presStyleLbl="parChTrans1D2" presStyleIdx="2" presStyleCnt="14"/>
      <dgm:spPr/>
    </dgm:pt>
    <dgm:pt modelId="{D9A9207B-6B33-47ED-80D1-FA129E6D5675}" type="pres">
      <dgm:prSet presAssocID="{6A892B09-BACD-4EA1-94A9-99545B64FD97}" presName="connTx" presStyleLbl="parChTrans1D2" presStyleIdx="2" presStyleCnt="14"/>
      <dgm:spPr/>
    </dgm:pt>
    <dgm:pt modelId="{C67DE4E5-8E30-401D-BEE6-C70DBE19056A}" type="pres">
      <dgm:prSet presAssocID="{F0423AD6-A09A-428A-98EA-7743266ED9E6}" presName="node" presStyleLbl="node1" presStyleIdx="2" presStyleCnt="14" custScaleX="133056" custScaleY="133056">
        <dgm:presLayoutVars>
          <dgm:bulletEnabled val="1"/>
        </dgm:presLayoutVars>
      </dgm:prSet>
      <dgm:spPr/>
    </dgm:pt>
    <dgm:pt modelId="{E2A0689F-4A87-4AEF-BD70-995F23BCAF48}" type="pres">
      <dgm:prSet presAssocID="{9D31AC55-78DA-4F85-A817-501EA0872B7D}" presName="Name9" presStyleLbl="parChTrans1D2" presStyleIdx="3" presStyleCnt="14"/>
      <dgm:spPr/>
    </dgm:pt>
    <dgm:pt modelId="{EE898A96-47F9-4FDC-A3FC-85138C8685BD}" type="pres">
      <dgm:prSet presAssocID="{9D31AC55-78DA-4F85-A817-501EA0872B7D}" presName="connTx" presStyleLbl="parChTrans1D2" presStyleIdx="3" presStyleCnt="14"/>
      <dgm:spPr/>
    </dgm:pt>
    <dgm:pt modelId="{C3FA3CB8-69C6-4F4B-9472-756C901F8265}" type="pres">
      <dgm:prSet presAssocID="{405FEB82-4796-44C2-A504-D30D69ECCA25}" presName="node" presStyleLbl="node1" presStyleIdx="3" presStyleCnt="14" custScaleX="133056" custScaleY="133056" custRadScaleRad="93959" custRadScaleInc="-3104">
        <dgm:presLayoutVars>
          <dgm:bulletEnabled val="1"/>
        </dgm:presLayoutVars>
      </dgm:prSet>
      <dgm:spPr/>
    </dgm:pt>
    <dgm:pt modelId="{9DB13D81-FEB8-4B56-8098-C64B4CEEC457}" type="pres">
      <dgm:prSet presAssocID="{C6DD1D97-8DFB-4A87-A1DD-955CAB9E4E0E}" presName="Name9" presStyleLbl="parChTrans1D2" presStyleIdx="4" presStyleCnt="14"/>
      <dgm:spPr/>
    </dgm:pt>
    <dgm:pt modelId="{70D4483E-8661-4321-8718-0596A8C50F59}" type="pres">
      <dgm:prSet presAssocID="{C6DD1D97-8DFB-4A87-A1DD-955CAB9E4E0E}" presName="connTx" presStyleLbl="parChTrans1D2" presStyleIdx="4" presStyleCnt="14"/>
      <dgm:spPr/>
    </dgm:pt>
    <dgm:pt modelId="{6FCAAE12-04EF-45CD-B27C-2C891AC5F9D6}" type="pres">
      <dgm:prSet presAssocID="{AD8AF9B1-D2FC-4AE4-A9B0-398AA1DFDDBB}" presName="node" presStyleLbl="node1" presStyleIdx="4" presStyleCnt="14" custScaleX="141641" custScaleY="141641">
        <dgm:presLayoutVars>
          <dgm:bulletEnabled val="1"/>
        </dgm:presLayoutVars>
      </dgm:prSet>
      <dgm:spPr/>
    </dgm:pt>
    <dgm:pt modelId="{240C1EC3-B198-45BD-BDDA-50FDD3299DC2}" type="pres">
      <dgm:prSet presAssocID="{613EF8F3-FB09-4317-A973-50EEE786C6C2}" presName="Name9" presStyleLbl="parChTrans1D2" presStyleIdx="5" presStyleCnt="14"/>
      <dgm:spPr/>
    </dgm:pt>
    <dgm:pt modelId="{A5E1CB80-45AA-407E-85A3-32FF8B897E00}" type="pres">
      <dgm:prSet presAssocID="{613EF8F3-FB09-4317-A973-50EEE786C6C2}" presName="connTx" presStyleLbl="parChTrans1D2" presStyleIdx="5" presStyleCnt="14"/>
      <dgm:spPr/>
    </dgm:pt>
    <dgm:pt modelId="{244E91D6-46A1-4355-9C73-9A9D6288C9AC}" type="pres">
      <dgm:prSet presAssocID="{6B5CBD01-6E74-40F4-889D-396358D1141F}" presName="node" presStyleLbl="node1" presStyleIdx="5" presStyleCnt="14" custScaleX="133056" custScaleY="133056">
        <dgm:presLayoutVars>
          <dgm:bulletEnabled val="1"/>
        </dgm:presLayoutVars>
      </dgm:prSet>
      <dgm:spPr/>
    </dgm:pt>
    <dgm:pt modelId="{9865E7C8-DC6A-4F6E-A6E3-ED4D7C21AE28}" type="pres">
      <dgm:prSet presAssocID="{A6F687A5-2B02-4694-9A73-22F1E46D1A4F}" presName="Name9" presStyleLbl="parChTrans1D2" presStyleIdx="6" presStyleCnt="14"/>
      <dgm:spPr/>
    </dgm:pt>
    <dgm:pt modelId="{7448E22D-7985-4948-BA6E-2503ACAB5735}" type="pres">
      <dgm:prSet presAssocID="{A6F687A5-2B02-4694-9A73-22F1E46D1A4F}" presName="connTx" presStyleLbl="parChTrans1D2" presStyleIdx="6" presStyleCnt="14"/>
      <dgm:spPr/>
    </dgm:pt>
    <dgm:pt modelId="{982C93C0-3A81-4C09-81A6-66A5133DBB9A}" type="pres">
      <dgm:prSet presAssocID="{45BEE100-247F-413A-8A65-ED7837F8D275}" presName="node" presStyleLbl="node1" presStyleIdx="6" presStyleCnt="14" custScaleX="133056" custScaleY="133056">
        <dgm:presLayoutVars>
          <dgm:bulletEnabled val="1"/>
        </dgm:presLayoutVars>
      </dgm:prSet>
      <dgm:spPr/>
    </dgm:pt>
    <dgm:pt modelId="{D6F76BA2-5D60-4DDC-AD1C-353032FE05F8}" type="pres">
      <dgm:prSet presAssocID="{90318B89-E34F-4EEB-95CF-704F6296D738}" presName="Name9" presStyleLbl="parChTrans1D2" presStyleIdx="7" presStyleCnt="14"/>
      <dgm:spPr/>
    </dgm:pt>
    <dgm:pt modelId="{F7A44A08-ECFE-4D27-B279-E6557DF26CAE}" type="pres">
      <dgm:prSet presAssocID="{90318B89-E34F-4EEB-95CF-704F6296D738}" presName="connTx" presStyleLbl="parChTrans1D2" presStyleIdx="7" presStyleCnt="14"/>
      <dgm:spPr/>
    </dgm:pt>
    <dgm:pt modelId="{CBC416E3-5624-4593-9100-397348607B66}" type="pres">
      <dgm:prSet presAssocID="{0F100AA0-E854-4B1C-8D4B-F18151363817}" presName="node" presStyleLbl="node1" presStyleIdx="7" presStyleCnt="14" custScaleX="133056" custScaleY="133056">
        <dgm:presLayoutVars>
          <dgm:bulletEnabled val="1"/>
        </dgm:presLayoutVars>
      </dgm:prSet>
      <dgm:spPr/>
    </dgm:pt>
    <dgm:pt modelId="{06CF8052-BE08-4C15-B548-3EC21C3E8FFA}" type="pres">
      <dgm:prSet presAssocID="{BDE27CA9-9A51-4118-8E29-83947936D56B}" presName="Name9" presStyleLbl="parChTrans1D2" presStyleIdx="8" presStyleCnt="14"/>
      <dgm:spPr/>
    </dgm:pt>
    <dgm:pt modelId="{0F44A453-AB81-47E5-9592-6B77D37B1B81}" type="pres">
      <dgm:prSet presAssocID="{BDE27CA9-9A51-4118-8E29-83947936D56B}" presName="connTx" presStyleLbl="parChTrans1D2" presStyleIdx="8" presStyleCnt="14"/>
      <dgm:spPr/>
    </dgm:pt>
    <dgm:pt modelId="{53209B5F-0486-49BB-8B6C-EF4989C8F1ED}" type="pres">
      <dgm:prSet presAssocID="{0A6F2D83-08E2-4981-AA61-F55D883944F2}" presName="node" presStyleLbl="node1" presStyleIdx="8" presStyleCnt="14" custScaleX="133056" custScaleY="133056">
        <dgm:presLayoutVars>
          <dgm:bulletEnabled val="1"/>
        </dgm:presLayoutVars>
      </dgm:prSet>
      <dgm:spPr/>
    </dgm:pt>
    <dgm:pt modelId="{708676BD-F62D-45A6-84B0-75D1AD51D061}" type="pres">
      <dgm:prSet presAssocID="{5B0D2C6B-2FBB-4253-BDD3-FDB043031E3F}" presName="Name9" presStyleLbl="parChTrans1D2" presStyleIdx="9" presStyleCnt="14"/>
      <dgm:spPr/>
    </dgm:pt>
    <dgm:pt modelId="{C31E1534-4559-4F37-B48C-537C870F4F3D}" type="pres">
      <dgm:prSet presAssocID="{5B0D2C6B-2FBB-4253-BDD3-FDB043031E3F}" presName="connTx" presStyleLbl="parChTrans1D2" presStyleIdx="9" presStyleCnt="14"/>
      <dgm:spPr/>
    </dgm:pt>
    <dgm:pt modelId="{733A4367-46B3-4F6A-808C-4DE9C17A2502}" type="pres">
      <dgm:prSet presAssocID="{E193E093-67E7-4CF7-B2AA-392299D817AE}" presName="node" presStyleLbl="node1" presStyleIdx="9" presStyleCnt="14" custScaleX="133056" custScaleY="133056">
        <dgm:presLayoutVars>
          <dgm:bulletEnabled val="1"/>
        </dgm:presLayoutVars>
      </dgm:prSet>
      <dgm:spPr/>
    </dgm:pt>
    <dgm:pt modelId="{7C4FC8F9-D454-4DC4-997C-28D66B4298A0}" type="pres">
      <dgm:prSet presAssocID="{3302461A-02EA-463C-8094-11FD28A5C018}" presName="Name9" presStyleLbl="parChTrans1D2" presStyleIdx="10" presStyleCnt="14"/>
      <dgm:spPr/>
    </dgm:pt>
    <dgm:pt modelId="{56E15463-7425-473E-BAD4-F70FB472DE90}" type="pres">
      <dgm:prSet presAssocID="{3302461A-02EA-463C-8094-11FD28A5C018}" presName="connTx" presStyleLbl="parChTrans1D2" presStyleIdx="10" presStyleCnt="14"/>
      <dgm:spPr/>
    </dgm:pt>
    <dgm:pt modelId="{B2EADFE4-E3E0-453C-88D7-0E5CF78E457C}" type="pres">
      <dgm:prSet presAssocID="{CC9E5908-8177-4290-894E-6118AC97BBCB}" presName="node" presStyleLbl="node1" presStyleIdx="10" presStyleCnt="14" custScaleX="141641" custScaleY="141641">
        <dgm:presLayoutVars>
          <dgm:bulletEnabled val="1"/>
        </dgm:presLayoutVars>
      </dgm:prSet>
      <dgm:spPr/>
    </dgm:pt>
    <dgm:pt modelId="{7918F321-8E1B-4A44-94BD-30D9D14DF396}" type="pres">
      <dgm:prSet presAssocID="{33AFDD78-DFD4-49A7-B7D2-3420B89B802C}" presName="Name9" presStyleLbl="parChTrans1D2" presStyleIdx="11" presStyleCnt="14"/>
      <dgm:spPr/>
    </dgm:pt>
    <dgm:pt modelId="{364AF631-C860-4719-8CB8-B15777776178}" type="pres">
      <dgm:prSet presAssocID="{33AFDD78-DFD4-49A7-B7D2-3420B89B802C}" presName="connTx" presStyleLbl="parChTrans1D2" presStyleIdx="11" presStyleCnt="14"/>
      <dgm:spPr/>
    </dgm:pt>
    <dgm:pt modelId="{76371C56-B2DF-4ED6-B960-EB5FEB04BEA3}" type="pres">
      <dgm:prSet presAssocID="{1F0D0EEB-CB44-4573-A3F1-7E05F1BF7878}" presName="node" presStyleLbl="node1" presStyleIdx="11" presStyleCnt="14" custScaleX="133056" custScaleY="133056">
        <dgm:presLayoutVars>
          <dgm:bulletEnabled val="1"/>
        </dgm:presLayoutVars>
      </dgm:prSet>
      <dgm:spPr/>
    </dgm:pt>
    <dgm:pt modelId="{B2C8C1E0-1204-42AA-969A-3CAE0A47519C}" type="pres">
      <dgm:prSet presAssocID="{5AEBC0DB-1639-4A8C-A1E5-DE591F9A1759}" presName="Name9" presStyleLbl="parChTrans1D2" presStyleIdx="12" presStyleCnt="14"/>
      <dgm:spPr/>
    </dgm:pt>
    <dgm:pt modelId="{5DDF8E08-EA8C-4866-AF38-2DB84DC26F1A}" type="pres">
      <dgm:prSet presAssocID="{5AEBC0DB-1639-4A8C-A1E5-DE591F9A1759}" presName="connTx" presStyleLbl="parChTrans1D2" presStyleIdx="12" presStyleCnt="14"/>
      <dgm:spPr/>
    </dgm:pt>
    <dgm:pt modelId="{7BF41844-3C0E-458D-8581-8F037B6E0B70}" type="pres">
      <dgm:prSet presAssocID="{2244EB92-B30F-4646-8C5D-C3398D92606E}" presName="node" presStyleLbl="node1" presStyleIdx="12" presStyleCnt="14" custScaleX="133056" custScaleY="133056">
        <dgm:presLayoutVars>
          <dgm:bulletEnabled val="1"/>
        </dgm:presLayoutVars>
      </dgm:prSet>
      <dgm:spPr/>
    </dgm:pt>
    <dgm:pt modelId="{D0421E0E-4E8E-4319-A28B-70B64F82986C}" type="pres">
      <dgm:prSet presAssocID="{95A98E65-A992-46D2-A116-B2289D8241D3}" presName="Name9" presStyleLbl="parChTrans1D2" presStyleIdx="13" presStyleCnt="14"/>
      <dgm:spPr/>
    </dgm:pt>
    <dgm:pt modelId="{6ED365D9-5C20-4EAE-8207-156FC1B7803A}" type="pres">
      <dgm:prSet presAssocID="{95A98E65-A992-46D2-A116-B2289D8241D3}" presName="connTx" presStyleLbl="parChTrans1D2" presStyleIdx="13" presStyleCnt="14"/>
      <dgm:spPr/>
    </dgm:pt>
    <dgm:pt modelId="{EFE24E23-4FFA-4671-A26B-99E09CD6842A}" type="pres">
      <dgm:prSet presAssocID="{9D88227B-EFB6-4010-AB39-A947B24C4DC9}" presName="node" presStyleLbl="node1" presStyleIdx="13" presStyleCnt="14" custScaleX="133056" custScaleY="133056">
        <dgm:presLayoutVars>
          <dgm:bulletEnabled val="1"/>
        </dgm:presLayoutVars>
      </dgm:prSet>
      <dgm:spPr/>
    </dgm:pt>
  </dgm:ptLst>
  <dgm:cxnLst>
    <dgm:cxn modelId="{3E407300-3C55-43EB-BEA4-71924597070D}" type="presOf" srcId="{E5DCF067-F875-4039-A0DD-13A986F11ADD}" destId="{9239A4AC-E356-4B43-B708-2D25F6878A20}" srcOrd="1" destOrd="0" presId="urn:microsoft.com/office/officeart/2005/8/layout/radial1"/>
    <dgm:cxn modelId="{EB4B5502-0941-4E89-9343-E99436FC2C4F}" type="presOf" srcId="{C6DD1D97-8DFB-4A87-A1DD-955CAB9E4E0E}" destId="{70D4483E-8661-4321-8718-0596A8C50F59}" srcOrd="1" destOrd="0" presId="urn:microsoft.com/office/officeart/2005/8/layout/radial1"/>
    <dgm:cxn modelId="{162D3A03-51D3-42A7-9F54-1104FCDC8A9E}" type="presOf" srcId="{CC9E5908-8177-4290-894E-6118AC97BBCB}" destId="{B2EADFE4-E3E0-453C-88D7-0E5CF78E457C}" srcOrd="0" destOrd="0" presId="urn:microsoft.com/office/officeart/2005/8/layout/radial1"/>
    <dgm:cxn modelId="{15912C06-9144-4621-805F-9E2E1749D30C}" type="presOf" srcId="{95A98E65-A992-46D2-A116-B2289D8241D3}" destId="{D0421E0E-4E8E-4319-A28B-70B64F82986C}" srcOrd="0" destOrd="0" presId="urn:microsoft.com/office/officeart/2005/8/layout/radial1"/>
    <dgm:cxn modelId="{D95C9807-6501-4771-A64D-0AB5D598DD71}" type="presOf" srcId="{BDE27CA9-9A51-4118-8E29-83947936D56B}" destId="{06CF8052-BE08-4C15-B548-3EC21C3E8FFA}" srcOrd="0" destOrd="0" presId="urn:microsoft.com/office/officeart/2005/8/layout/radial1"/>
    <dgm:cxn modelId="{2C753909-1E20-4416-A27A-02484A8DF55E}" type="presOf" srcId="{33AFDD78-DFD4-49A7-B7D2-3420B89B802C}" destId="{364AF631-C860-4719-8CB8-B15777776178}" srcOrd="1" destOrd="0" presId="urn:microsoft.com/office/officeart/2005/8/layout/radial1"/>
    <dgm:cxn modelId="{0F1CD614-75DD-4875-9BD2-4122FBD98A24}" srcId="{DFD1A0C4-B91B-4842-9115-182BEA99E531}" destId="{1F0D0EEB-CB44-4573-A3F1-7E05F1BF7878}" srcOrd="11" destOrd="0" parTransId="{33AFDD78-DFD4-49A7-B7D2-3420B89B802C}" sibTransId="{5DB61C01-B72B-4F4A-B125-BE83901E5600}"/>
    <dgm:cxn modelId="{05225617-BB9E-4F30-A779-7C049DD10183}" type="presOf" srcId="{BDE27CA9-9A51-4118-8E29-83947936D56B}" destId="{0F44A453-AB81-47E5-9592-6B77D37B1B81}" srcOrd="1" destOrd="0" presId="urn:microsoft.com/office/officeart/2005/8/layout/radial1"/>
    <dgm:cxn modelId="{7FA8BB18-0CDB-4C6F-8976-1BD4C4A4B460}" type="presOf" srcId="{33AFDD78-DFD4-49A7-B7D2-3420B89B802C}" destId="{7918F321-8E1B-4A44-94BD-30D9D14DF396}" srcOrd="0" destOrd="0" presId="urn:microsoft.com/office/officeart/2005/8/layout/radial1"/>
    <dgm:cxn modelId="{DAFBD219-24B7-456F-98D6-89CA091E2EB9}" type="presOf" srcId="{0A380730-4983-4A91-B786-FBBE21E1A3FA}" destId="{FFFFDCA8-498F-452C-865B-72736AC533C9}" srcOrd="0" destOrd="0" presId="urn:microsoft.com/office/officeart/2005/8/layout/radial1"/>
    <dgm:cxn modelId="{DAC73C1B-908D-4122-85C9-19C1B927501E}" type="presOf" srcId="{AD8AF9B1-D2FC-4AE4-A9B0-398AA1DFDDBB}" destId="{6FCAAE12-04EF-45CD-B27C-2C891AC5F9D6}" srcOrd="0" destOrd="0" presId="urn:microsoft.com/office/officeart/2005/8/layout/radial1"/>
    <dgm:cxn modelId="{4D0F941D-05DA-44A3-B2B5-652FFB4056D9}" srcId="{DFD1A0C4-B91B-4842-9115-182BEA99E531}" destId="{405FEB82-4796-44C2-A504-D30D69ECCA25}" srcOrd="3" destOrd="0" parTransId="{9D31AC55-78DA-4F85-A817-501EA0872B7D}" sibTransId="{4106380E-C035-43AB-A1D8-9482EABE1FAE}"/>
    <dgm:cxn modelId="{63E63021-6EE6-4C5E-AFD0-4FD39AB70A64}" type="presOf" srcId="{B64F406C-6C98-4E5C-BB15-BFF9D25D084C}" destId="{074D81C3-2E94-4BB9-AE50-31DBEE0B426A}" srcOrd="1" destOrd="0" presId="urn:microsoft.com/office/officeart/2005/8/layout/radial1"/>
    <dgm:cxn modelId="{4B4EBC21-90A5-4297-90B6-E0A90A7B455E}" type="presOf" srcId="{6A892B09-BACD-4EA1-94A9-99545B64FD97}" destId="{A05E587A-C9B4-4572-A766-40364D9417D0}" srcOrd="0" destOrd="0" presId="urn:microsoft.com/office/officeart/2005/8/layout/radial1"/>
    <dgm:cxn modelId="{5273CB21-62BA-4A5B-BB05-F045E9804348}" srcId="{DFD1A0C4-B91B-4842-9115-182BEA99E531}" destId="{AD8AF9B1-D2FC-4AE4-A9B0-398AA1DFDDBB}" srcOrd="4" destOrd="0" parTransId="{C6DD1D97-8DFB-4A87-A1DD-955CAB9E4E0E}" sibTransId="{F98C63BA-2353-4E1B-8675-A246553F1A0B}"/>
    <dgm:cxn modelId="{5B9CB222-6C8E-4826-8562-160FD3FC05DB}" type="presOf" srcId="{5AEBC0DB-1639-4A8C-A1E5-DE591F9A1759}" destId="{B2C8C1E0-1204-42AA-969A-3CAE0A47519C}" srcOrd="0" destOrd="0" presId="urn:microsoft.com/office/officeart/2005/8/layout/radial1"/>
    <dgm:cxn modelId="{4F5C4323-32B1-4800-B09C-0C4D15384D92}" type="presOf" srcId="{90318B89-E34F-4EEB-95CF-704F6296D738}" destId="{D6F76BA2-5D60-4DDC-AD1C-353032FE05F8}" srcOrd="0" destOrd="0" presId="urn:microsoft.com/office/officeart/2005/8/layout/radial1"/>
    <dgm:cxn modelId="{31428C26-442E-49FC-B499-E488374ED7B6}" type="presOf" srcId="{D53F6247-A345-4CDB-A14B-26AE12FECBF4}" destId="{FDCEDD38-AA12-4B4A-9827-8EFB5ECAC53E}" srcOrd="0" destOrd="0" presId="urn:microsoft.com/office/officeart/2005/8/layout/radial1"/>
    <dgm:cxn modelId="{29D5022E-9981-4F01-8AD2-425422C6D9F0}" type="presOf" srcId="{613EF8F3-FB09-4317-A973-50EEE786C6C2}" destId="{240C1EC3-B198-45BD-BDDA-50FDD3299DC2}" srcOrd="0" destOrd="0" presId="urn:microsoft.com/office/officeart/2005/8/layout/radial1"/>
    <dgm:cxn modelId="{EC605831-41AE-4F90-BC43-6B324A4E1D4B}" type="presOf" srcId="{A6F687A5-2B02-4694-9A73-22F1E46D1A4F}" destId="{7448E22D-7985-4948-BA6E-2503ACAB5735}" srcOrd="1" destOrd="0" presId="urn:microsoft.com/office/officeart/2005/8/layout/radial1"/>
    <dgm:cxn modelId="{46A9CD34-CDC7-42B0-BAD5-7424F9F4DDF5}" type="presOf" srcId="{0A6F2D83-08E2-4981-AA61-F55D883944F2}" destId="{53209B5F-0486-49BB-8B6C-EF4989C8F1ED}" srcOrd="0" destOrd="0" presId="urn:microsoft.com/office/officeart/2005/8/layout/radial1"/>
    <dgm:cxn modelId="{FA268637-2611-48D6-864F-370643D8ADDF}" srcId="{DFD1A0C4-B91B-4842-9115-182BEA99E531}" destId="{0A6F2D83-08E2-4981-AA61-F55D883944F2}" srcOrd="8" destOrd="0" parTransId="{BDE27CA9-9A51-4118-8E29-83947936D56B}" sibTransId="{61E03949-8B1B-4290-B92C-F819DBFDDB9E}"/>
    <dgm:cxn modelId="{F2CA825B-4E3E-4028-BED3-2112B3D6B0D1}" type="presOf" srcId="{DFD1A0C4-B91B-4842-9115-182BEA99E531}" destId="{B2F01B55-04FF-40E0-822A-0311CE5A781F}" srcOrd="0" destOrd="0" presId="urn:microsoft.com/office/officeart/2005/8/layout/radial1"/>
    <dgm:cxn modelId="{26890B61-8BCD-4529-A76E-60B9CC710C7B}" srcId="{DFD1A0C4-B91B-4842-9115-182BEA99E531}" destId="{DCB6F1C9-478D-4326-8DF6-1BB4DEEB4FE0}" srcOrd="0" destOrd="0" parTransId="{E5DCF067-F875-4039-A0DD-13A986F11ADD}" sibTransId="{A956E1EA-EC12-45AC-B40D-5B8740FBB77F}"/>
    <dgm:cxn modelId="{1A965542-FE81-486F-8145-D5CCE53A5D97}" type="presOf" srcId="{90318B89-E34F-4EEB-95CF-704F6296D738}" destId="{F7A44A08-ECFE-4D27-B279-E6557DF26CAE}" srcOrd="1" destOrd="0" presId="urn:microsoft.com/office/officeart/2005/8/layout/radial1"/>
    <dgm:cxn modelId="{ED75A846-0FE4-4592-AEC1-9D06731A8ACE}" type="presOf" srcId="{3302461A-02EA-463C-8094-11FD28A5C018}" destId="{56E15463-7425-473E-BAD4-F70FB472DE90}" srcOrd="1" destOrd="0" presId="urn:microsoft.com/office/officeart/2005/8/layout/radial1"/>
    <dgm:cxn modelId="{A4D81648-0A91-402A-9178-87E2421841B3}" type="presOf" srcId="{5AEBC0DB-1639-4A8C-A1E5-DE591F9A1759}" destId="{5DDF8E08-EA8C-4866-AF38-2DB84DC26F1A}" srcOrd="1" destOrd="0" presId="urn:microsoft.com/office/officeart/2005/8/layout/radial1"/>
    <dgm:cxn modelId="{221C534C-83E3-4408-A2ED-3676252B9EE9}" type="presOf" srcId="{9D31AC55-78DA-4F85-A817-501EA0872B7D}" destId="{E2A0689F-4A87-4AEF-BD70-995F23BCAF48}" srcOrd="0" destOrd="0" presId="urn:microsoft.com/office/officeart/2005/8/layout/radial1"/>
    <dgm:cxn modelId="{71414D4D-0221-4337-BBD9-43351F2B26EA}" srcId="{DFD1A0C4-B91B-4842-9115-182BEA99E531}" destId="{45BEE100-247F-413A-8A65-ED7837F8D275}" srcOrd="6" destOrd="0" parTransId="{A6F687A5-2B02-4694-9A73-22F1E46D1A4F}" sibTransId="{EFC17C8F-F4AA-4BD2-BEA3-8458299E9847}"/>
    <dgm:cxn modelId="{C7DECA50-5288-44D0-AD61-71423C8C95C9}" srcId="{DFD1A0C4-B91B-4842-9115-182BEA99E531}" destId="{CC9E5908-8177-4290-894E-6118AC97BBCB}" srcOrd="10" destOrd="0" parTransId="{3302461A-02EA-463C-8094-11FD28A5C018}" sibTransId="{D7534CA4-82D2-4039-BB87-D2301957562A}"/>
    <dgm:cxn modelId="{0AB95371-D0FE-4F79-9768-FDE8A80C1B93}" type="presOf" srcId="{0F100AA0-E854-4B1C-8D4B-F18151363817}" destId="{CBC416E3-5624-4593-9100-397348607B66}" srcOrd="0" destOrd="0" presId="urn:microsoft.com/office/officeart/2005/8/layout/radial1"/>
    <dgm:cxn modelId="{BDCDD853-0B67-4C7E-922C-4E30F1E2DE3F}" srcId="{DFD1A0C4-B91B-4842-9115-182BEA99E531}" destId="{9D88227B-EFB6-4010-AB39-A947B24C4DC9}" srcOrd="13" destOrd="0" parTransId="{95A98E65-A992-46D2-A116-B2289D8241D3}" sibTransId="{54FED1C1-EE12-4A63-BA1B-E770271F89B4}"/>
    <dgm:cxn modelId="{54C8C254-873E-4E4C-88FF-4D5183FC4815}" type="presOf" srcId="{9D88227B-EFB6-4010-AB39-A947B24C4DC9}" destId="{EFE24E23-4FFA-4671-A26B-99E09CD6842A}" srcOrd="0" destOrd="0" presId="urn:microsoft.com/office/officeart/2005/8/layout/radial1"/>
    <dgm:cxn modelId="{CC6DD67D-E346-40B0-8F5A-85A2EB38DEB3}" type="presOf" srcId="{1F0D0EEB-CB44-4573-A3F1-7E05F1BF7878}" destId="{76371C56-B2DF-4ED6-B960-EB5FEB04BEA3}" srcOrd="0" destOrd="0" presId="urn:microsoft.com/office/officeart/2005/8/layout/radial1"/>
    <dgm:cxn modelId="{F649D389-FC60-4C3A-8A6A-59F9F7FD9A0D}" type="presOf" srcId="{E193E093-67E7-4CF7-B2AA-392299D817AE}" destId="{733A4367-46B3-4F6A-808C-4DE9C17A2502}" srcOrd="0" destOrd="0" presId="urn:microsoft.com/office/officeart/2005/8/layout/radial1"/>
    <dgm:cxn modelId="{B70C0595-7292-4A71-AE4B-EBB68BC747F1}" srcId="{DFD1A0C4-B91B-4842-9115-182BEA99E531}" destId="{F0423AD6-A09A-428A-98EA-7743266ED9E6}" srcOrd="2" destOrd="0" parTransId="{6A892B09-BACD-4EA1-94A9-99545B64FD97}" sibTransId="{75740129-9F4F-49AD-BF27-DA44DDFDFA6C}"/>
    <dgm:cxn modelId="{E69F5399-EDCB-4ED1-B9D9-F3CAC7F06911}" srcId="{D53F6247-A345-4CDB-A14B-26AE12FECBF4}" destId="{DFD1A0C4-B91B-4842-9115-182BEA99E531}" srcOrd="0" destOrd="0" parTransId="{24A82392-A1D3-4E68-8FE8-518423EBE83E}" sibTransId="{2A5E3E68-FDB7-417A-BB75-A5B488A33670}"/>
    <dgm:cxn modelId="{6A84D499-CD55-4217-A3FB-8F553712F0C4}" type="presOf" srcId="{B64F406C-6C98-4E5C-BB15-BFF9D25D084C}" destId="{54C851BC-D80B-478C-A76B-CD02AC2F096A}" srcOrd="0" destOrd="0" presId="urn:microsoft.com/office/officeart/2005/8/layout/radial1"/>
    <dgm:cxn modelId="{61A62D9A-0EAE-4B29-AAE7-1C279991836D}" type="presOf" srcId="{405FEB82-4796-44C2-A504-D30D69ECCA25}" destId="{C3FA3CB8-69C6-4F4B-9472-756C901F8265}" srcOrd="0" destOrd="0" presId="urn:microsoft.com/office/officeart/2005/8/layout/radial1"/>
    <dgm:cxn modelId="{EB48569A-700F-44F4-AA9A-C747E4407CB2}" type="presOf" srcId="{2244EB92-B30F-4646-8C5D-C3398D92606E}" destId="{7BF41844-3C0E-458D-8581-8F037B6E0B70}" srcOrd="0" destOrd="0" presId="urn:microsoft.com/office/officeart/2005/8/layout/radial1"/>
    <dgm:cxn modelId="{8957A0A0-DE6C-4005-AFA2-FA08ACC318F4}" srcId="{DFD1A0C4-B91B-4842-9115-182BEA99E531}" destId="{0A380730-4983-4A91-B786-FBBE21E1A3FA}" srcOrd="1" destOrd="0" parTransId="{B64F406C-6C98-4E5C-BB15-BFF9D25D084C}" sibTransId="{3EC3AC14-FB9C-4BBA-A0EE-E6D1C2291BA3}"/>
    <dgm:cxn modelId="{36808FA2-43CD-4E49-A0BE-D195AE9F6333}" type="presOf" srcId="{A6F687A5-2B02-4694-9A73-22F1E46D1A4F}" destId="{9865E7C8-DC6A-4F6E-A6E3-ED4D7C21AE28}" srcOrd="0" destOrd="0" presId="urn:microsoft.com/office/officeart/2005/8/layout/radial1"/>
    <dgm:cxn modelId="{97B1D3AB-802C-4FA6-BA6E-5FA87509272E}" type="presOf" srcId="{6B5CBD01-6E74-40F4-889D-396358D1141F}" destId="{244E91D6-46A1-4355-9C73-9A9D6288C9AC}" srcOrd="0" destOrd="0" presId="urn:microsoft.com/office/officeart/2005/8/layout/radial1"/>
    <dgm:cxn modelId="{532D87B3-B210-41D2-99F5-1B32A39E9BFD}" type="presOf" srcId="{45BEE100-247F-413A-8A65-ED7837F8D275}" destId="{982C93C0-3A81-4C09-81A6-66A5133DBB9A}" srcOrd="0" destOrd="0" presId="urn:microsoft.com/office/officeart/2005/8/layout/radial1"/>
    <dgm:cxn modelId="{7E8025B9-D166-4B32-ACFC-F7652267B1EC}" type="presOf" srcId="{6A892B09-BACD-4EA1-94A9-99545B64FD97}" destId="{D9A9207B-6B33-47ED-80D1-FA129E6D5675}" srcOrd="1" destOrd="0" presId="urn:microsoft.com/office/officeart/2005/8/layout/radial1"/>
    <dgm:cxn modelId="{395034B9-8629-4B35-979C-9E632B23A6F7}" type="presOf" srcId="{E5DCF067-F875-4039-A0DD-13A986F11ADD}" destId="{BCEA9000-2441-43ED-8EBB-3E1BA74F61E2}" srcOrd="0" destOrd="0" presId="urn:microsoft.com/office/officeart/2005/8/layout/radial1"/>
    <dgm:cxn modelId="{FC0DADBF-A641-43A8-9037-BF13874F3E65}" srcId="{DFD1A0C4-B91B-4842-9115-182BEA99E531}" destId="{6B5CBD01-6E74-40F4-889D-396358D1141F}" srcOrd="5" destOrd="0" parTransId="{613EF8F3-FB09-4317-A973-50EEE786C6C2}" sibTransId="{E73B6EB6-DE9E-437B-9E1D-FDCC12242020}"/>
    <dgm:cxn modelId="{23D046C2-54BA-47D5-AEA0-EFBF9B282C7D}" type="presOf" srcId="{95A98E65-A992-46D2-A116-B2289D8241D3}" destId="{6ED365D9-5C20-4EAE-8207-156FC1B7803A}" srcOrd="1" destOrd="0" presId="urn:microsoft.com/office/officeart/2005/8/layout/radial1"/>
    <dgm:cxn modelId="{0CA49CC8-F9B7-423B-8A42-6A1B9659EED0}" type="presOf" srcId="{9D31AC55-78DA-4F85-A817-501EA0872B7D}" destId="{EE898A96-47F9-4FDC-A3FC-85138C8685BD}" srcOrd="1" destOrd="0" presId="urn:microsoft.com/office/officeart/2005/8/layout/radial1"/>
    <dgm:cxn modelId="{8A605DCB-232E-4496-9A8E-F39844C7C827}" type="presOf" srcId="{3302461A-02EA-463C-8094-11FD28A5C018}" destId="{7C4FC8F9-D454-4DC4-997C-28D66B4298A0}" srcOrd="0" destOrd="0" presId="urn:microsoft.com/office/officeart/2005/8/layout/radial1"/>
    <dgm:cxn modelId="{D78CD4CD-399A-4776-92EE-7203227E47D8}" srcId="{DFD1A0C4-B91B-4842-9115-182BEA99E531}" destId="{0F100AA0-E854-4B1C-8D4B-F18151363817}" srcOrd="7" destOrd="0" parTransId="{90318B89-E34F-4EEB-95CF-704F6296D738}" sibTransId="{730847E7-FEE9-4541-8412-5631E8CB8D01}"/>
    <dgm:cxn modelId="{AC99D7D0-D5F3-4B06-AB11-6BD745BB8F62}" srcId="{DFD1A0C4-B91B-4842-9115-182BEA99E531}" destId="{E193E093-67E7-4CF7-B2AA-392299D817AE}" srcOrd="9" destOrd="0" parTransId="{5B0D2C6B-2FBB-4253-BDD3-FDB043031E3F}" sibTransId="{39D6E3D8-5226-450C-91FC-349B5CE79E43}"/>
    <dgm:cxn modelId="{38670CDD-BB30-4735-803E-E9E79ED2247A}" type="presOf" srcId="{DCB6F1C9-478D-4326-8DF6-1BB4DEEB4FE0}" destId="{F30BEA89-6A88-4A21-AC9C-CE4ED6FB8406}" srcOrd="0" destOrd="0" presId="urn:microsoft.com/office/officeart/2005/8/layout/radial1"/>
    <dgm:cxn modelId="{478CE4E3-FC2D-4D46-9CD6-567572031FD6}" type="presOf" srcId="{5B0D2C6B-2FBB-4253-BDD3-FDB043031E3F}" destId="{C31E1534-4559-4F37-B48C-537C870F4F3D}" srcOrd="1" destOrd="0" presId="urn:microsoft.com/office/officeart/2005/8/layout/radial1"/>
    <dgm:cxn modelId="{4A9646E4-A599-4349-AF9D-C7B43BE983CD}" type="presOf" srcId="{F0423AD6-A09A-428A-98EA-7743266ED9E6}" destId="{C67DE4E5-8E30-401D-BEE6-C70DBE19056A}" srcOrd="0" destOrd="0" presId="urn:microsoft.com/office/officeart/2005/8/layout/radial1"/>
    <dgm:cxn modelId="{A2BE7EE4-8B61-4550-90E2-370779E7234A}" type="presOf" srcId="{613EF8F3-FB09-4317-A973-50EEE786C6C2}" destId="{A5E1CB80-45AA-407E-85A3-32FF8B897E00}" srcOrd="1" destOrd="0" presId="urn:microsoft.com/office/officeart/2005/8/layout/radial1"/>
    <dgm:cxn modelId="{5B7B14E6-61E2-42EB-8DAF-B930C3F74A8D}" type="presOf" srcId="{5B0D2C6B-2FBB-4253-BDD3-FDB043031E3F}" destId="{708676BD-F62D-45A6-84B0-75D1AD51D061}" srcOrd="0" destOrd="0" presId="urn:microsoft.com/office/officeart/2005/8/layout/radial1"/>
    <dgm:cxn modelId="{289F53F1-7F5C-4B00-8BDF-D29FFABD1EBC}" type="presOf" srcId="{C6DD1D97-8DFB-4A87-A1DD-955CAB9E4E0E}" destId="{9DB13D81-FEB8-4B56-8098-C64B4CEEC457}" srcOrd="0" destOrd="0" presId="urn:microsoft.com/office/officeart/2005/8/layout/radial1"/>
    <dgm:cxn modelId="{A8F73BF3-4DD0-4ACC-84BB-8D181BC91CAB}" srcId="{DFD1A0C4-B91B-4842-9115-182BEA99E531}" destId="{2244EB92-B30F-4646-8C5D-C3398D92606E}" srcOrd="12" destOrd="0" parTransId="{5AEBC0DB-1639-4A8C-A1E5-DE591F9A1759}" sibTransId="{72F74119-3198-4224-8001-4116AD27F38C}"/>
    <dgm:cxn modelId="{B5CF7324-FBA9-4CE5-899D-5559D57EA6DC}" type="presParOf" srcId="{FDCEDD38-AA12-4B4A-9827-8EFB5ECAC53E}" destId="{B2F01B55-04FF-40E0-822A-0311CE5A781F}" srcOrd="0" destOrd="0" presId="urn:microsoft.com/office/officeart/2005/8/layout/radial1"/>
    <dgm:cxn modelId="{C1246C4F-BC0F-4EC3-A25D-F69C869D5263}" type="presParOf" srcId="{FDCEDD38-AA12-4B4A-9827-8EFB5ECAC53E}" destId="{BCEA9000-2441-43ED-8EBB-3E1BA74F61E2}" srcOrd="1" destOrd="0" presId="urn:microsoft.com/office/officeart/2005/8/layout/radial1"/>
    <dgm:cxn modelId="{AA26DD4D-1085-4AE5-821A-69D5B342ACED}" type="presParOf" srcId="{BCEA9000-2441-43ED-8EBB-3E1BA74F61E2}" destId="{9239A4AC-E356-4B43-B708-2D25F6878A20}" srcOrd="0" destOrd="0" presId="urn:microsoft.com/office/officeart/2005/8/layout/radial1"/>
    <dgm:cxn modelId="{42015096-B4E5-4258-8AC3-B021BED693DE}" type="presParOf" srcId="{FDCEDD38-AA12-4B4A-9827-8EFB5ECAC53E}" destId="{F30BEA89-6A88-4A21-AC9C-CE4ED6FB8406}" srcOrd="2" destOrd="0" presId="urn:microsoft.com/office/officeart/2005/8/layout/radial1"/>
    <dgm:cxn modelId="{4223A180-1408-4AF0-81B7-ABB86E781173}" type="presParOf" srcId="{FDCEDD38-AA12-4B4A-9827-8EFB5ECAC53E}" destId="{54C851BC-D80B-478C-A76B-CD02AC2F096A}" srcOrd="3" destOrd="0" presId="urn:microsoft.com/office/officeart/2005/8/layout/radial1"/>
    <dgm:cxn modelId="{CCE21AD6-4ED9-4B7A-A1CC-C34B3C640A2A}" type="presParOf" srcId="{54C851BC-D80B-478C-A76B-CD02AC2F096A}" destId="{074D81C3-2E94-4BB9-AE50-31DBEE0B426A}" srcOrd="0" destOrd="0" presId="urn:microsoft.com/office/officeart/2005/8/layout/radial1"/>
    <dgm:cxn modelId="{B662FB8A-042B-4067-8966-AB325DBDE7D1}" type="presParOf" srcId="{FDCEDD38-AA12-4B4A-9827-8EFB5ECAC53E}" destId="{FFFFDCA8-498F-452C-865B-72736AC533C9}" srcOrd="4" destOrd="0" presId="urn:microsoft.com/office/officeart/2005/8/layout/radial1"/>
    <dgm:cxn modelId="{4D1ED6DF-059E-4B8B-9ED7-DEA1F3539966}" type="presParOf" srcId="{FDCEDD38-AA12-4B4A-9827-8EFB5ECAC53E}" destId="{A05E587A-C9B4-4572-A766-40364D9417D0}" srcOrd="5" destOrd="0" presId="urn:microsoft.com/office/officeart/2005/8/layout/radial1"/>
    <dgm:cxn modelId="{1B354568-2B2F-480C-AB12-844A3C9A1CDE}" type="presParOf" srcId="{A05E587A-C9B4-4572-A766-40364D9417D0}" destId="{D9A9207B-6B33-47ED-80D1-FA129E6D5675}" srcOrd="0" destOrd="0" presId="urn:microsoft.com/office/officeart/2005/8/layout/radial1"/>
    <dgm:cxn modelId="{FDCF73F0-8226-4369-A841-67677E8C9B00}" type="presParOf" srcId="{FDCEDD38-AA12-4B4A-9827-8EFB5ECAC53E}" destId="{C67DE4E5-8E30-401D-BEE6-C70DBE19056A}" srcOrd="6" destOrd="0" presId="urn:microsoft.com/office/officeart/2005/8/layout/radial1"/>
    <dgm:cxn modelId="{85B15E31-66C0-4F32-AC5B-B6E13BD315F6}" type="presParOf" srcId="{FDCEDD38-AA12-4B4A-9827-8EFB5ECAC53E}" destId="{E2A0689F-4A87-4AEF-BD70-995F23BCAF48}" srcOrd="7" destOrd="0" presId="urn:microsoft.com/office/officeart/2005/8/layout/radial1"/>
    <dgm:cxn modelId="{EC1AF074-9FFA-42C2-9D6F-611D2343A753}" type="presParOf" srcId="{E2A0689F-4A87-4AEF-BD70-995F23BCAF48}" destId="{EE898A96-47F9-4FDC-A3FC-85138C8685BD}" srcOrd="0" destOrd="0" presId="urn:microsoft.com/office/officeart/2005/8/layout/radial1"/>
    <dgm:cxn modelId="{4235F8CB-A7FA-43B5-8813-4DEEB35B4566}" type="presParOf" srcId="{FDCEDD38-AA12-4B4A-9827-8EFB5ECAC53E}" destId="{C3FA3CB8-69C6-4F4B-9472-756C901F8265}" srcOrd="8" destOrd="0" presId="urn:microsoft.com/office/officeart/2005/8/layout/radial1"/>
    <dgm:cxn modelId="{0012C4F9-A8A0-4C30-BD68-0CA69362834D}" type="presParOf" srcId="{FDCEDD38-AA12-4B4A-9827-8EFB5ECAC53E}" destId="{9DB13D81-FEB8-4B56-8098-C64B4CEEC457}" srcOrd="9" destOrd="0" presId="urn:microsoft.com/office/officeart/2005/8/layout/radial1"/>
    <dgm:cxn modelId="{37A27BD4-FB12-4E2D-95A3-CE6B3D27FAEB}" type="presParOf" srcId="{9DB13D81-FEB8-4B56-8098-C64B4CEEC457}" destId="{70D4483E-8661-4321-8718-0596A8C50F59}" srcOrd="0" destOrd="0" presId="urn:microsoft.com/office/officeart/2005/8/layout/radial1"/>
    <dgm:cxn modelId="{3A4EE3E8-5F83-4547-B74F-6D423C3C08FA}" type="presParOf" srcId="{FDCEDD38-AA12-4B4A-9827-8EFB5ECAC53E}" destId="{6FCAAE12-04EF-45CD-B27C-2C891AC5F9D6}" srcOrd="10" destOrd="0" presId="urn:microsoft.com/office/officeart/2005/8/layout/radial1"/>
    <dgm:cxn modelId="{21EB465E-A338-480C-AF06-699E3A4B87D1}" type="presParOf" srcId="{FDCEDD38-AA12-4B4A-9827-8EFB5ECAC53E}" destId="{240C1EC3-B198-45BD-BDDA-50FDD3299DC2}" srcOrd="11" destOrd="0" presId="urn:microsoft.com/office/officeart/2005/8/layout/radial1"/>
    <dgm:cxn modelId="{6D51634F-CE61-4C3A-83FF-19B5F057BA2A}" type="presParOf" srcId="{240C1EC3-B198-45BD-BDDA-50FDD3299DC2}" destId="{A5E1CB80-45AA-407E-85A3-32FF8B897E00}" srcOrd="0" destOrd="0" presId="urn:microsoft.com/office/officeart/2005/8/layout/radial1"/>
    <dgm:cxn modelId="{73BC494E-83F3-4376-AE6A-BC5A86B76617}" type="presParOf" srcId="{FDCEDD38-AA12-4B4A-9827-8EFB5ECAC53E}" destId="{244E91D6-46A1-4355-9C73-9A9D6288C9AC}" srcOrd="12" destOrd="0" presId="urn:microsoft.com/office/officeart/2005/8/layout/radial1"/>
    <dgm:cxn modelId="{5F32FBD1-566E-4522-AA4E-FC83918B0D3F}" type="presParOf" srcId="{FDCEDD38-AA12-4B4A-9827-8EFB5ECAC53E}" destId="{9865E7C8-DC6A-4F6E-A6E3-ED4D7C21AE28}" srcOrd="13" destOrd="0" presId="urn:microsoft.com/office/officeart/2005/8/layout/radial1"/>
    <dgm:cxn modelId="{3DFAB151-AF81-4A80-9489-500B579AB064}" type="presParOf" srcId="{9865E7C8-DC6A-4F6E-A6E3-ED4D7C21AE28}" destId="{7448E22D-7985-4948-BA6E-2503ACAB5735}" srcOrd="0" destOrd="0" presId="urn:microsoft.com/office/officeart/2005/8/layout/radial1"/>
    <dgm:cxn modelId="{FFAA0C8C-46E8-4BB5-B878-652371B713E6}" type="presParOf" srcId="{FDCEDD38-AA12-4B4A-9827-8EFB5ECAC53E}" destId="{982C93C0-3A81-4C09-81A6-66A5133DBB9A}" srcOrd="14" destOrd="0" presId="urn:microsoft.com/office/officeart/2005/8/layout/radial1"/>
    <dgm:cxn modelId="{8A44A231-FE21-4064-AEE1-7E4CFD772F93}" type="presParOf" srcId="{FDCEDD38-AA12-4B4A-9827-8EFB5ECAC53E}" destId="{D6F76BA2-5D60-4DDC-AD1C-353032FE05F8}" srcOrd="15" destOrd="0" presId="urn:microsoft.com/office/officeart/2005/8/layout/radial1"/>
    <dgm:cxn modelId="{8C47EBC3-D8FA-4F1A-8E51-0EB7956C42FF}" type="presParOf" srcId="{D6F76BA2-5D60-4DDC-AD1C-353032FE05F8}" destId="{F7A44A08-ECFE-4D27-B279-E6557DF26CAE}" srcOrd="0" destOrd="0" presId="urn:microsoft.com/office/officeart/2005/8/layout/radial1"/>
    <dgm:cxn modelId="{77C163BD-FEC1-401F-9754-27726493E1D9}" type="presParOf" srcId="{FDCEDD38-AA12-4B4A-9827-8EFB5ECAC53E}" destId="{CBC416E3-5624-4593-9100-397348607B66}" srcOrd="16" destOrd="0" presId="urn:microsoft.com/office/officeart/2005/8/layout/radial1"/>
    <dgm:cxn modelId="{66C41DAF-F757-4500-931B-B2E7DA091171}" type="presParOf" srcId="{FDCEDD38-AA12-4B4A-9827-8EFB5ECAC53E}" destId="{06CF8052-BE08-4C15-B548-3EC21C3E8FFA}" srcOrd="17" destOrd="0" presId="urn:microsoft.com/office/officeart/2005/8/layout/radial1"/>
    <dgm:cxn modelId="{1BA02C6E-12C3-4B44-9445-153E81EB2A3A}" type="presParOf" srcId="{06CF8052-BE08-4C15-B548-3EC21C3E8FFA}" destId="{0F44A453-AB81-47E5-9592-6B77D37B1B81}" srcOrd="0" destOrd="0" presId="urn:microsoft.com/office/officeart/2005/8/layout/radial1"/>
    <dgm:cxn modelId="{014E1FA1-C796-48A5-A935-1FC70C1C2688}" type="presParOf" srcId="{FDCEDD38-AA12-4B4A-9827-8EFB5ECAC53E}" destId="{53209B5F-0486-49BB-8B6C-EF4989C8F1ED}" srcOrd="18" destOrd="0" presId="urn:microsoft.com/office/officeart/2005/8/layout/radial1"/>
    <dgm:cxn modelId="{5E108A88-A204-4C47-8B89-F2E114EEC27B}" type="presParOf" srcId="{FDCEDD38-AA12-4B4A-9827-8EFB5ECAC53E}" destId="{708676BD-F62D-45A6-84B0-75D1AD51D061}" srcOrd="19" destOrd="0" presId="urn:microsoft.com/office/officeart/2005/8/layout/radial1"/>
    <dgm:cxn modelId="{AD8C7A08-3976-428E-8041-C86EDBE7CD09}" type="presParOf" srcId="{708676BD-F62D-45A6-84B0-75D1AD51D061}" destId="{C31E1534-4559-4F37-B48C-537C870F4F3D}" srcOrd="0" destOrd="0" presId="urn:microsoft.com/office/officeart/2005/8/layout/radial1"/>
    <dgm:cxn modelId="{5B7AD62C-3190-4F51-8267-3178BF92A582}" type="presParOf" srcId="{FDCEDD38-AA12-4B4A-9827-8EFB5ECAC53E}" destId="{733A4367-46B3-4F6A-808C-4DE9C17A2502}" srcOrd="20" destOrd="0" presId="urn:microsoft.com/office/officeart/2005/8/layout/radial1"/>
    <dgm:cxn modelId="{386DEDA5-6EB0-46A2-BE1F-24710851810C}" type="presParOf" srcId="{FDCEDD38-AA12-4B4A-9827-8EFB5ECAC53E}" destId="{7C4FC8F9-D454-4DC4-997C-28D66B4298A0}" srcOrd="21" destOrd="0" presId="urn:microsoft.com/office/officeart/2005/8/layout/radial1"/>
    <dgm:cxn modelId="{65E4B0F5-0954-4CFC-BB44-CDD9F49DA823}" type="presParOf" srcId="{7C4FC8F9-D454-4DC4-997C-28D66B4298A0}" destId="{56E15463-7425-473E-BAD4-F70FB472DE90}" srcOrd="0" destOrd="0" presId="urn:microsoft.com/office/officeart/2005/8/layout/radial1"/>
    <dgm:cxn modelId="{8BF1031F-5D62-40FF-9492-9E72619C4EE7}" type="presParOf" srcId="{FDCEDD38-AA12-4B4A-9827-8EFB5ECAC53E}" destId="{B2EADFE4-E3E0-453C-88D7-0E5CF78E457C}" srcOrd="22" destOrd="0" presId="urn:microsoft.com/office/officeart/2005/8/layout/radial1"/>
    <dgm:cxn modelId="{96F3AE92-FA8B-4705-BC0A-13384CE68B4F}" type="presParOf" srcId="{FDCEDD38-AA12-4B4A-9827-8EFB5ECAC53E}" destId="{7918F321-8E1B-4A44-94BD-30D9D14DF396}" srcOrd="23" destOrd="0" presId="urn:microsoft.com/office/officeart/2005/8/layout/radial1"/>
    <dgm:cxn modelId="{0FA2529A-9ECA-48E9-BCD6-0A7119ABA306}" type="presParOf" srcId="{7918F321-8E1B-4A44-94BD-30D9D14DF396}" destId="{364AF631-C860-4719-8CB8-B15777776178}" srcOrd="0" destOrd="0" presId="urn:microsoft.com/office/officeart/2005/8/layout/radial1"/>
    <dgm:cxn modelId="{731FC20C-5C06-46CA-A12E-EEEAE290F664}" type="presParOf" srcId="{FDCEDD38-AA12-4B4A-9827-8EFB5ECAC53E}" destId="{76371C56-B2DF-4ED6-B960-EB5FEB04BEA3}" srcOrd="24" destOrd="0" presId="urn:microsoft.com/office/officeart/2005/8/layout/radial1"/>
    <dgm:cxn modelId="{D0ECB788-9434-4DD4-A7D2-06CD79EB9ADC}" type="presParOf" srcId="{FDCEDD38-AA12-4B4A-9827-8EFB5ECAC53E}" destId="{B2C8C1E0-1204-42AA-969A-3CAE0A47519C}" srcOrd="25" destOrd="0" presId="urn:microsoft.com/office/officeart/2005/8/layout/radial1"/>
    <dgm:cxn modelId="{6378DFF1-69CA-4B0E-8EC7-411E3FC39527}" type="presParOf" srcId="{B2C8C1E0-1204-42AA-969A-3CAE0A47519C}" destId="{5DDF8E08-EA8C-4866-AF38-2DB84DC26F1A}" srcOrd="0" destOrd="0" presId="urn:microsoft.com/office/officeart/2005/8/layout/radial1"/>
    <dgm:cxn modelId="{C44ACD8A-D2AB-4017-A7F5-2EF202977572}" type="presParOf" srcId="{FDCEDD38-AA12-4B4A-9827-8EFB5ECAC53E}" destId="{7BF41844-3C0E-458D-8581-8F037B6E0B70}" srcOrd="26" destOrd="0" presId="urn:microsoft.com/office/officeart/2005/8/layout/radial1"/>
    <dgm:cxn modelId="{305FC85F-DF0A-4B4D-924D-334D6939EB61}" type="presParOf" srcId="{FDCEDD38-AA12-4B4A-9827-8EFB5ECAC53E}" destId="{D0421E0E-4E8E-4319-A28B-70B64F82986C}" srcOrd="27" destOrd="0" presId="urn:microsoft.com/office/officeart/2005/8/layout/radial1"/>
    <dgm:cxn modelId="{27A5C96B-5B4B-4B90-87D7-737655471DD7}" type="presParOf" srcId="{D0421E0E-4E8E-4319-A28B-70B64F82986C}" destId="{6ED365D9-5C20-4EAE-8207-156FC1B7803A}" srcOrd="0" destOrd="0" presId="urn:microsoft.com/office/officeart/2005/8/layout/radial1"/>
    <dgm:cxn modelId="{9271DA51-C23F-4CF5-B25E-47B5125117E7}" type="presParOf" srcId="{FDCEDD38-AA12-4B4A-9827-8EFB5ECAC53E}" destId="{EFE24E23-4FFA-4671-A26B-99E09CD6842A}" srcOrd="2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01B55-04FF-40E0-822A-0311CE5A781F}">
      <dsp:nvSpPr>
        <dsp:cNvPr id="0" name=""/>
        <dsp:cNvSpPr/>
      </dsp:nvSpPr>
      <dsp:spPr>
        <a:xfrm>
          <a:off x="1555589" y="1545976"/>
          <a:ext cx="1307257" cy="1307257"/>
        </a:xfrm>
        <a:prstGeom prst="ellipse">
          <a:avLst/>
        </a:prstGeom>
        <a:solidFill>
          <a:srgbClr val="009639">
            <a:hueOff val="0"/>
            <a:satOff val="0"/>
            <a:lumOff val="0"/>
            <a:alphaOff val="0"/>
          </a:srgb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Frutiger Lt Std"/>
              <a:ea typeface="+mn-ea"/>
              <a:cs typeface="+mn-cs"/>
            </a:rPr>
            <a:t>Pre-surgery optimisation work streams</a:t>
          </a:r>
        </a:p>
      </dsp:txBody>
      <dsp:txXfrm>
        <a:off x="1747032" y="1737419"/>
        <a:ext cx="924371" cy="924371"/>
      </dsp:txXfrm>
    </dsp:sp>
    <dsp:sp modelId="{BCEA9000-2441-43ED-8EBB-3E1BA74F61E2}">
      <dsp:nvSpPr>
        <dsp:cNvPr id="0" name=""/>
        <dsp:cNvSpPr/>
      </dsp:nvSpPr>
      <dsp:spPr>
        <a:xfrm rot="16172588">
          <a:off x="1814941" y="1146854"/>
          <a:ext cx="771973" cy="26335"/>
        </a:xfrm>
        <a:custGeom>
          <a:avLst/>
          <a:gdLst/>
          <a:ahLst/>
          <a:cxnLst/>
          <a:rect l="0" t="0" r="0" b="0"/>
          <a:pathLst>
            <a:path>
              <a:moveTo>
                <a:pt x="0" y="12121"/>
              </a:moveTo>
              <a:lnTo>
                <a:pt x="1000877"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rot="10800000">
        <a:off x="2181782" y="1179474"/>
        <a:ext cx="0" cy="0"/>
      </dsp:txXfrm>
    </dsp:sp>
    <dsp:sp modelId="{F30BEA89-6A88-4A21-AC9C-CE4ED6FB8406}">
      <dsp:nvSpPr>
        <dsp:cNvPr id="0" name=""/>
        <dsp:cNvSpPr/>
      </dsp:nvSpPr>
      <dsp:spPr>
        <a:xfrm>
          <a:off x="1763298" y="-88168"/>
          <a:ext cx="862229" cy="862229"/>
        </a:xfrm>
        <a:prstGeom prst="ellipse">
          <a:avLst/>
        </a:prstGeom>
        <a:solidFill>
          <a:srgbClr val="78BE20">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u="sng" kern="1200" dirty="0">
              <a:solidFill>
                <a:srgbClr val="003087"/>
              </a:solidFill>
              <a:latin typeface="Frutiger Lt Std"/>
              <a:ea typeface="+mn-ea"/>
              <a:cs typeface="+mn-cs"/>
            </a:rPr>
            <a:t>ANAEMIA</a:t>
          </a:r>
        </a:p>
      </dsp:txBody>
      <dsp:txXfrm>
        <a:off x="1889569" y="38103"/>
        <a:ext cx="609687" cy="609687"/>
      </dsp:txXfrm>
    </dsp:sp>
    <dsp:sp modelId="{54C851BC-D80B-478C-A76B-CD02AC2F096A}">
      <dsp:nvSpPr>
        <dsp:cNvPr id="0" name=""/>
        <dsp:cNvSpPr/>
      </dsp:nvSpPr>
      <dsp:spPr>
        <a:xfrm rot="17782484">
          <a:off x="2283351" y="1252266"/>
          <a:ext cx="778159" cy="26335"/>
        </a:xfrm>
        <a:custGeom>
          <a:avLst/>
          <a:gdLst/>
          <a:ahLst/>
          <a:cxnLst/>
          <a:rect l="0" t="0" r="0" b="0"/>
          <a:pathLst>
            <a:path>
              <a:moveTo>
                <a:pt x="0" y="12121"/>
              </a:moveTo>
              <a:lnTo>
                <a:pt x="1008956"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solidFill>
              <a:srgbClr val="003087">
                <a:hueOff val="0"/>
                <a:satOff val="0"/>
                <a:lumOff val="0"/>
                <a:alphaOff val="0"/>
              </a:srgbClr>
            </a:solidFill>
            <a:latin typeface="Frutiger Lt Std"/>
            <a:ea typeface="+mn-ea"/>
            <a:cs typeface="+mn-cs"/>
          </a:endParaRPr>
        </a:p>
      </dsp:txBody>
      <dsp:txXfrm>
        <a:off x="2646360" y="1274220"/>
        <a:ext cx="0" cy="0"/>
      </dsp:txXfrm>
    </dsp:sp>
    <dsp:sp modelId="{FFFFDCA8-498F-452C-865B-72736AC533C9}">
      <dsp:nvSpPr>
        <dsp:cNvPr id="0" name=""/>
        <dsp:cNvSpPr/>
      </dsp:nvSpPr>
      <dsp:spPr>
        <a:xfrm>
          <a:off x="2605679" y="99500"/>
          <a:ext cx="862229" cy="862229"/>
        </a:xfrm>
        <a:prstGeom prst="ellipse">
          <a:avLst/>
        </a:prstGeom>
        <a:solidFill>
          <a:srgbClr val="AE2573">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800100">
            <a:lnSpc>
              <a:spcPct val="90000"/>
            </a:lnSpc>
            <a:spcBef>
              <a:spcPct val="0"/>
            </a:spcBef>
            <a:spcAft>
              <a:spcPct val="35000"/>
            </a:spcAft>
            <a:buNone/>
          </a:pPr>
          <a:r>
            <a:rPr lang="en-GB" sz="900" b="1" u="sng" kern="1200" dirty="0">
              <a:solidFill>
                <a:srgbClr val="003087"/>
              </a:solidFill>
              <a:latin typeface="Frutiger Lt Std"/>
              <a:ea typeface="+mn-ea"/>
              <a:cs typeface="+mn-cs"/>
            </a:rPr>
            <a:t>SMOKING</a:t>
          </a:r>
          <a:endParaRPr lang="en-GB" sz="1000" b="1" u="sng" kern="1200" dirty="0">
            <a:solidFill>
              <a:srgbClr val="003087"/>
            </a:solidFill>
            <a:latin typeface="Frutiger Lt Std"/>
            <a:ea typeface="+mn-ea"/>
            <a:cs typeface="+mn-cs"/>
          </a:endParaRPr>
        </a:p>
      </dsp:txBody>
      <dsp:txXfrm>
        <a:off x="2731950" y="225771"/>
        <a:ext cx="609687" cy="609687"/>
      </dsp:txXfrm>
    </dsp:sp>
    <dsp:sp modelId="{A05E587A-C9B4-4572-A766-40364D9417D0}">
      <dsp:nvSpPr>
        <dsp:cNvPr id="0" name=""/>
        <dsp:cNvSpPr/>
      </dsp:nvSpPr>
      <dsp:spPr>
        <a:xfrm rot="19346843">
          <a:off x="2645477" y="1547051"/>
          <a:ext cx="790845" cy="26335"/>
        </a:xfrm>
        <a:custGeom>
          <a:avLst/>
          <a:gdLst/>
          <a:ahLst/>
          <a:cxnLst/>
          <a:rect l="0" t="0" r="0" b="0"/>
          <a:pathLst>
            <a:path>
              <a:moveTo>
                <a:pt x="0" y="12121"/>
              </a:moveTo>
              <a:lnTo>
                <a:pt x="1025387"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a:off x="3013174" y="1556595"/>
        <a:ext cx="0" cy="0"/>
      </dsp:txXfrm>
    </dsp:sp>
    <dsp:sp modelId="{C67DE4E5-8E30-401D-BEE6-C70DBE19056A}">
      <dsp:nvSpPr>
        <dsp:cNvPr id="0" name=""/>
        <dsp:cNvSpPr/>
      </dsp:nvSpPr>
      <dsp:spPr>
        <a:xfrm>
          <a:off x="3265058" y="625338"/>
          <a:ext cx="862229" cy="862229"/>
        </a:xfrm>
        <a:prstGeom prst="ellipse">
          <a:avLst/>
        </a:prstGeom>
        <a:solidFill>
          <a:srgbClr val="ED8B00">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u="sng" kern="1200" dirty="0">
              <a:solidFill>
                <a:srgbClr val="003087"/>
              </a:solidFill>
              <a:latin typeface="Frutiger Lt Std"/>
              <a:ea typeface="+mn-ea"/>
              <a:cs typeface="+mn-cs"/>
            </a:rPr>
            <a:t>DIABETES</a:t>
          </a:r>
          <a:endParaRPr lang="en-US" sz="1000" b="1" u="sng" kern="1200" dirty="0">
            <a:solidFill>
              <a:srgbClr val="003087"/>
            </a:solidFill>
            <a:latin typeface="Frutiger Lt Std"/>
            <a:ea typeface="+mn-ea"/>
            <a:cs typeface="+mn-cs"/>
          </a:endParaRPr>
        </a:p>
      </dsp:txBody>
      <dsp:txXfrm>
        <a:off x="3391329" y="751609"/>
        <a:ext cx="609687" cy="609687"/>
      </dsp:txXfrm>
    </dsp:sp>
    <dsp:sp modelId="{E2A0689F-4A87-4AEF-BD70-995F23BCAF48}">
      <dsp:nvSpPr>
        <dsp:cNvPr id="0" name=""/>
        <dsp:cNvSpPr/>
      </dsp:nvSpPr>
      <dsp:spPr>
        <a:xfrm rot="20879283">
          <a:off x="2840952" y="1978331"/>
          <a:ext cx="692645" cy="26335"/>
        </a:xfrm>
        <a:custGeom>
          <a:avLst/>
          <a:gdLst/>
          <a:ahLst/>
          <a:cxnLst/>
          <a:rect l="0" t="0" r="0" b="0"/>
          <a:pathLst>
            <a:path>
              <a:moveTo>
                <a:pt x="0" y="12121"/>
              </a:moveTo>
              <a:lnTo>
                <a:pt x="898192"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a:off x="3166733" y="1978166"/>
        <a:ext cx="0" cy="0"/>
      </dsp:txXfrm>
    </dsp:sp>
    <dsp:sp modelId="{C3FA3CB8-69C6-4F4B-9472-756C901F8265}">
      <dsp:nvSpPr>
        <dsp:cNvPr id="0" name=""/>
        <dsp:cNvSpPr/>
      </dsp:nvSpPr>
      <dsp:spPr>
        <a:xfrm>
          <a:off x="3516574" y="1398587"/>
          <a:ext cx="862229" cy="862229"/>
        </a:xfrm>
        <a:prstGeom prst="ellipse">
          <a:avLst/>
        </a:prstGeom>
        <a:solidFill>
          <a:srgbClr val="330072">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Frutiger Lt Std"/>
              <a:ea typeface="+mn-ea"/>
              <a:cs typeface="+mn-cs"/>
            </a:rPr>
            <a:t>Frailty</a:t>
          </a:r>
        </a:p>
      </dsp:txBody>
      <dsp:txXfrm>
        <a:off x="3642845" y="1524858"/>
        <a:ext cx="609687" cy="609687"/>
      </dsp:txXfrm>
    </dsp:sp>
    <dsp:sp modelId="{9DB13D81-FEB8-4B56-8098-C64B4CEEC457}">
      <dsp:nvSpPr>
        <dsp:cNvPr id="0" name=""/>
        <dsp:cNvSpPr/>
      </dsp:nvSpPr>
      <dsp:spPr>
        <a:xfrm rot="836692">
          <a:off x="2831844" y="2439938"/>
          <a:ext cx="796589" cy="26335"/>
        </a:xfrm>
        <a:custGeom>
          <a:avLst/>
          <a:gdLst/>
          <a:ahLst/>
          <a:cxnLst/>
          <a:rect l="0" t="0" r="0" b="0"/>
          <a:pathLst>
            <a:path>
              <a:moveTo>
                <a:pt x="0" y="12121"/>
              </a:moveTo>
              <a:lnTo>
                <a:pt x="1032855"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a:off x="3215610" y="2428979"/>
        <a:ext cx="0" cy="0"/>
      </dsp:txXfrm>
    </dsp:sp>
    <dsp:sp modelId="{6FCAAE12-04EF-45CD-B27C-2C891AC5F9D6}">
      <dsp:nvSpPr>
        <dsp:cNvPr id="0" name=""/>
        <dsp:cNvSpPr/>
      </dsp:nvSpPr>
      <dsp:spPr>
        <a:xfrm>
          <a:off x="3603170" y="2200756"/>
          <a:ext cx="917862" cy="917862"/>
        </a:xfrm>
        <a:prstGeom prst="ellipse">
          <a:avLst/>
        </a:prstGeom>
        <a:solidFill>
          <a:srgbClr val="00A499">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Frutiger Lt Std"/>
              <a:ea typeface="+mn-ea"/>
              <a:cs typeface="+mn-cs"/>
            </a:rPr>
            <a:t>Nutrition / Dietetics</a:t>
          </a:r>
        </a:p>
      </dsp:txBody>
      <dsp:txXfrm>
        <a:off x="3737588" y="2335174"/>
        <a:ext cx="649026" cy="649026"/>
      </dsp:txXfrm>
    </dsp:sp>
    <dsp:sp modelId="{240C1EC3-B198-45BD-BDDA-50FDD3299DC2}">
      <dsp:nvSpPr>
        <dsp:cNvPr id="0" name=""/>
        <dsp:cNvSpPr/>
      </dsp:nvSpPr>
      <dsp:spPr>
        <a:xfrm rot="2361984">
          <a:off x="2619404" y="2866974"/>
          <a:ext cx="838609" cy="26335"/>
        </a:xfrm>
        <a:custGeom>
          <a:avLst/>
          <a:gdLst/>
          <a:ahLst/>
          <a:cxnLst/>
          <a:rect l="0" t="0" r="0" b="0"/>
          <a:pathLst>
            <a:path>
              <a:moveTo>
                <a:pt x="0" y="12121"/>
              </a:moveTo>
              <a:lnTo>
                <a:pt x="1087255"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a:off x="3035797" y="2850636"/>
        <a:ext cx="0" cy="0"/>
      </dsp:txXfrm>
    </dsp:sp>
    <dsp:sp modelId="{244E91D6-46A1-4355-9C73-9A9D6288C9AC}">
      <dsp:nvSpPr>
        <dsp:cNvPr id="0" name=""/>
        <dsp:cNvSpPr/>
      </dsp:nvSpPr>
      <dsp:spPr>
        <a:xfrm>
          <a:off x="3265058" y="2988429"/>
          <a:ext cx="862229" cy="862229"/>
        </a:xfrm>
        <a:prstGeom prst="ellipse">
          <a:avLst/>
        </a:prstGeom>
        <a:solidFill>
          <a:srgbClr val="78BE20">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3087"/>
              </a:solidFill>
              <a:latin typeface="Frutiger Lt Std"/>
              <a:ea typeface="+mn-ea"/>
              <a:cs typeface="+mn-cs"/>
            </a:rPr>
            <a:t>Alcohol </a:t>
          </a:r>
        </a:p>
      </dsp:txBody>
      <dsp:txXfrm>
        <a:off x="3391329" y="3114700"/>
        <a:ext cx="609687" cy="609687"/>
      </dsp:txXfrm>
    </dsp:sp>
    <dsp:sp modelId="{9865E7C8-DC6A-4F6E-A6E3-ED4D7C21AE28}">
      <dsp:nvSpPr>
        <dsp:cNvPr id="0" name=""/>
        <dsp:cNvSpPr/>
      </dsp:nvSpPr>
      <dsp:spPr>
        <a:xfrm rot="3878217">
          <a:off x="2247035" y="3159858"/>
          <a:ext cx="847255" cy="26335"/>
        </a:xfrm>
        <a:custGeom>
          <a:avLst/>
          <a:gdLst/>
          <a:ahLst/>
          <a:cxnLst/>
          <a:rect l="0" t="0" r="0" b="0"/>
          <a:pathLst>
            <a:path>
              <a:moveTo>
                <a:pt x="0" y="12121"/>
              </a:moveTo>
              <a:lnTo>
                <a:pt x="1098453"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solidFill>
              <a:srgbClr val="003087">
                <a:hueOff val="0"/>
                <a:satOff val="0"/>
                <a:lumOff val="0"/>
                <a:alphaOff val="0"/>
              </a:srgbClr>
            </a:solidFill>
            <a:latin typeface="Frutiger Lt Std"/>
            <a:ea typeface="+mn-ea"/>
            <a:cs typeface="+mn-cs"/>
          </a:endParaRPr>
        </a:p>
      </dsp:txBody>
      <dsp:txXfrm>
        <a:off x="2680728" y="3144814"/>
        <a:ext cx="0" cy="0"/>
      </dsp:txXfrm>
    </dsp:sp>
    <dsp:sp modelId="{982C93C0-3A81-4C09-81A6-66A5133DBB9A}">
      <dsp:nvSpPr>
        <dsp:cNvPr id="0" name=""/>
        <dsp:cNvSpPr/>
      </dsp:nvSpPr>
      <dsp:spPr>
        <a:xfrm>
          <a:off x="2605679" y="3514267"/>
          <a:ext cx="862229" cy="862229"/>
        </a:xfrm>
        <a:prstGeom prst="ellipse">
          <a:avLst/>
        </a:prstGeom>
        <a:solidFill>
          <a:srgbClr val="AE2573">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711200">
            <a:lnSpc>
              <a:spcPct val="90000"/>
            </a:lnSpc>
            <a:spcBef>
              <a:spcPct val="0"/>
            </a:spcBef>
            <a:spcAft>
              <a:spcPct val="35000"/>
            </a:spcAft>
            <a:buNone/>
          </a:pPr>
          <a:r>
            <a:rPr lang="en-GB" sz="1000" b="1" kern="1200" dirty="0" err="1">
              <a:solidFill>
                <a:srgbClr val="003087"/>
              </a:solidFill>
              <a:latin typeface="Frutiger Lt Std"/>
              <a:ea typeface="+mn-ea"/>
              <a:cs typeface="+mn-cs"/>
            </a:rPr>
            <a:t>Processs</a:t>
          </a:r>
          <a:r>
            <a:rPr lang="en-GB" sz="1000" b="1" kern="1200" dirty="0">
              <a:solidFill>
                <a:srgbClr val="003087"/>
              </a:solidFill>
              <a:latin typeface="Frutiger Lt Std"/>
              <a:ea typeface="+mn-ea"/>
              <a:cs typeface="+mn-cs"/>
            </a:rPr>
            <a:t> </a:t>
          </a:r>
          <a:r>
            <a:rPr lang="en-GB" sz="1000" b="1" kern="1200" dirty="0" err="1">
              <a:solidFill>
                <a:srgbClr val="003087"/>
              </a:solidFill>
              <a:latin typeface="Frutiger Lt Std"/>
              <a:ea typeface="+mn-ea"/>
              <a:cs typeface="+mn-cs"/>
            </a:rPr>
            <a:t>D’ment</a:t>
          </a:r>
          <a:endParaRPr lang="en-GB" sz="1000" b="1" kern="1200" dirty="0">
            <a:solidFill>
              <a:srgbClr val="003087"/>
            </a:solidFill>
            <a:latin typeface="Frutiger Lt Std"/>
            <a:ea typeface="+mn-ea"/>
            <a:cs typeface="+mn-cs"/>
          </a:endParaRPr>
        </a:p>
      </dsp:txBody>
      <dsp:txXfrm>
        <a:off x="2731950" y="3640538"/>
        <a:ext cx="609687" cy="609687"/>
      </dsp:txXfrm>
    </dsp:sp>
    <dsp:sp modelId="{D6F76BA2-5D60-4DDC-AD1C-353032FE05F8}">
      <dsp:nvSpPr>
        <dsp:cNvPr id="0" name=""/>
        <dsp:cNvSpPr/>
      </dsp:nvSpPr>
      <dsp:spPr>
        <a:xfrm rot="5390498">
          <a:off x="1787842" y="3264417"/>
          <a:ext cx="848709" cy="26335"/>
        </a:xfrm>
        <a:custGeom>
          <a:avLst/>
          <a:gdLst/>
          <a:ahLst/>
          <a:cxnLst/>
          <a:rect l="0" t="0" r="0" b="0"/>
          <a:pathLst>
            <a:path>
              <a:moveTo>
                <a:pt x="0" y="12121"/>
              </a:moveTo>
              <a:lnTo>
                <a:pt x="1100337"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a:off x="2233355" y="3256308"/>
        <a:ext cx="0" cy="0"/>
      </dsp:txXfrm>
    </dsp:sp>
    <dsp:sp modelId="{CBC416E3-5624-4593-9100-397348607B66}">
      <dsp:nvSpPr>
        <dsp:cNvPr id="0" name=""/>
        <dsp:cNvSpPr/>
      </dsp:nvSpPr>
      <dsp:spPr>
        <a:xfrm>
          <a:off x="1783447" y="3701936"/>
          <a:ext cx="862229" cy="862229"/>
        </a:xfrm>
        <a:prstGeom prst="ellipse">
          <a:avLst/>
        </a:prstGeom>
        <a:solidFill>
          <a:srgbClr val="ED8B00">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3087"/>
              </a:solidFill>
              <a:latin typeface="Frutiger Lt Std"/>
              <a:ea typeface="+mn-ea"/>
              <a:cs typeface="+mn-cs"/>
            </a:rPr>
            <a:t>Weight </a:t>
          </a:r>
          <a:r>
            <a:rPr lang="en-US" sz="1000" b="1" kern="1200" dirty="0" err="1">
              <a:solidFill>
                <a:srgbClr val="003087"/>
              </a:solidFill>
              <a:latin typeface="Frutiger Lt Std"/>
              <a:ea typeface="+mn-ea"/>
              <a:cs typeface="+mn-cs"/>
            </a:rPr>
            <a:t>Mg’ment</a:t>
          </a:r>
          <a:endParaRPr lang="en-US" sz="1000" b="1" kern="1200" dirty="0">
            <a:solidFill>
              <a:srgbClr val="003087"/>
            </a:solidFill>
            <a:latin typeface="Frutiger Lt Std"/>
            <a:ea typeface="+mn-ea"/>
            <a:cs typeface="+mn-cs"/>
          </a:endParaRPr>
        </a:p>
      </dsp:txBody>
      <dsp:txXfrm>
        <a:off x="1909718" y="3828207"/>
        <a:ext cx="609687" cy="609687"/>
      </dsp:txXfrm>
    </dsp:sp>
    <dsp:sp modelId="{06CF8052-BE08-4C15-B548-3EC21C3E8FFA}">
      <dsp:nvSpPr>
        <dsp:cNvPr id="0" name=""/>
        <dsp:cNvSpPr/>
      </dsp:nvSpPr>
      <dsp:spPr>
        <a:xfrm rot="6904557">
          <a:off x="1332270" y="3160096"/>
          <a:ext cx="842701" cy="26335"/>
        </a:xfrm>
        <a:custGeom>
          <a:avLst/>
          <a:gdLst/>
          <a:ahLst/>
          <a:cxnLst/>
          <a:rect l="0" t="0" r="0" b="0"/>
          <a:pathLst>
            <a:path>
              <a:moveTo>
                <a:pt x="0" y="12121"/>
              </a:moveTo>
              <a:lnTo>
                <a:pt x="1092554"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rot="10800000">
        <a:off x="1781631" y="3163110"/>
        <a:ext cx="0" cy="0"/>
      </dsp:txXfrm>
    </dsp:sp>
    <dsp:sp modelId="{53209B5F-0486-49BB-8B6C-EF4989C8F1ED}">
      <dsp:nvSpPr>
        <dsp:cNvPr id="0" name=""/>
        <dsp:cNvSpPr/>
      </dsp:nvSpPr>
      <dsp:spPr>
        <a:xfrm>
          <a:off x="961214" y="3514267"/>
          <a:ext cx="862229" cy="862229"/>
        </a:xfrm>
        <a:prstGeom prst="ellipse">
          <a:avLst/>
        </a:prstGeom>
        <a:solidFill>
          <a:srgbClr val="330072">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Frutiger Lt Std"/>
              <a:ea typeface="+mn-ea"/>
              <a:cs typeface="+mn-cs"/>
            </a:rPr>
            <a:t>Advance Care Planning</a:t>
          </a:r>
        </a:p>
      </dsp:txBody>
      <dsp:txXfrm>
        <a:off x="1087485" y="3640538"/>
        <a:ext cx="609687" cy="609687"/>
      </dsp:txXfrm>
    </dsp:sp>
    <dsp:sp modelId="{708676BD-F62D-45A6-84B0-75D1AD51D061}">
      <dsp:nvSpPr>
        <dsp:cNvPr id="0" name=""/>
        <dsp:cNvSpPr/>
      </dsp:nvSpPr>
      <dsp:spPr>
        <a:xfrm rot="8425847">
          <a:off x="970141" y="2867279"/>
          <a:ext cx="830358" cy="26335"/>
        </a:xfrm>
        <a:custGeom>
          <a:avLst/>
          <a:gdLst/>
          <a:ahLst/>
          <a:cxnLst/>
          <a:rect l="0" t="0" r="0" b="0"/>
          <a:pathLst>
            <a:path>
              <a:moveTo>
                <a:pt x="0" y="12121"/>
              </a:moveTo>
              <a:lnTo>
                <a:pt x="1076568"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rot="10800000">
        <a:off x="1414546" y="2883224"/>
        <a:ext cx="0" cy="0"/>
      </dsp:txXfrm>
    </dsp:sp>
    <dsp:sp modelId="{733A4367-46B3-4F6A-808C-4DE9C17A2502}">
      <dsp:nvSpPr>
        <dsp:cNvPr id="0" name=""/>
        <dsp:cNvSpPr/>
      </dsp:nvSpPr>
      <dsp:spPr>
        <a:xfrm>
          <a:off x="301835" y="2988429"/>
          <a:ext cx="862229" cy="862229"/>
        </a:xfrm>
        <a:prstGeom prst="ellipse">
          <a:avLst/>
        </a:prstGeom>
        <a:solidFill>
          <a:srgbClr val="00A499">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Frutiger Lt Std"/>
              <a:ea typeface="+mn-ea"/>
              <a:cs typeface="+mn-cs"/>
            </a:rPr>
            <a:t>Exercise</a:t>
          </a:r>
        </a:p>
      </dsp:txBody>
      <dsp:txXfrm>
        <a:off x="428106" y="3114700"/>
        <a:ext cx="609687" cy="609687"/>
      </dsp:txXfrm>
    </dsp:sp>
    <dsp:sp modelId="{7C4FC8F9-D454-4DC4-997C-28D66B4298A0}">
      <dsp:nvSpPr>
        <dsp:cNvPr id="0" name=""/>
        <dsp:cNvSpPr/>
      </dsp:nvSpPr>
      <dsp:spPr>
        <a:xfrm rot="9958644">
          <a:off x="800563" y="2440066"/>
          <a:ext cx="786218" cy="26335"/>
        </a:xfrm>
        <a:custGeom>
          <a:avLst/>
          <a:gdLst/>
          <a:ahLst/>
          <a:cxnLst/>
          <a:rect l="0" t="0" r="0" b="0"/>
          <a:pathLst>
            <a:path>
              <a:moveTo>
                <a:pt x="0" y="12121"/>
              </a:moveTo>
              <a:lnTo>
                <a:pt x="1019421"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rot="10800000">
        <a:off x="1217503" y="2467541"/>
        <a:ext cx="0" cy="0"/>
      </dsp:txXfrm>
    </dsp:sp>
    <dsp:sp modelId="{B2EADFE4-E3E0-453C-88D7-0E5CF78E457C}">
      <dsp:nvSpPr>
        <dsp:cNvPr id="0" name=""/>
        <dsp:cNvSpPr/>
      </dsp:nvSpPr>
      <dsp:spPr>
        <a:xfrm>
          <a:off x="-91908" y="2200756"/>
          <a:ext cx="917862" cy="917862"/>
        </a:xfrm>
        <a:prstGeom prst="ellipse">
          <a:avLst/>
        </a:prstGeom>
        <a:solidFill>
          <a:srgbClr val="78BE20">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Frutiger Lt Std"/>
              <a:ea typeface="+mn-ea"/>
              <a:cs typeface="+mn-cs"/>
            </a:rPr>
            <a:t>Emotional Support</a:t>
          </a:r>
        </a:p>
      </dsp:txBody>
      <dsp:txXfrm>
        <a:off x="42510" y="2335174"/>
        <a:ext cx="649026" cy="649026"/>
      </dsp:txXfrm>
    </dsp:sp>
    <dsp:sp modelId="{7918F321-8E1B-4A44-94BD-30D9D14DF396}">
      <dsp:nvSpPr>
        <dsp:cNvPr id="0" name=""/>
        <dsp:cNvSpPr/>
      </dsp:nvSpPr>
      <dsp:spPr>
        <a:xfrm rot="11505211">
          <a:off x="780743" y="1972126"/>
          <a:ext cx="796904" cy="26335"/>
        </a:xfrm>
        <a:custGeom>
          <a:avLst/>
          <a:gdLst/>
          <a:ahLst/>
          <a:cxnLst/>
          <a:rect l="0" t="0" r="0" b="0"/>
          <a:pathLst>
            <a:path>
              <a:moveTo>
                <a:pt x="0" y="12121"/>
              </a:moveTo>
              <a:lnTo>
                <a:pt x="1033235"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rot="10800000">
        <a:off x="1194642" y="2008857"/>
        <a:ext cx="0" cy="0"/>
      </dsp:txXfrm>
    </dsp:sp>
    <dsp:sp modelId="{76371C56-B2DF-4ED6-B960-EB5FEB04BEA3}">
      <dsp:nvSpPr>
        <dsp:cNvPr id="0" name=""/>
        <dsp:cNvSpPr/>
      </dsp:nvSpPr>
      <dsp:spPr>
        <a:xfrm>
          <a:off x="-64092" y="1385195"/>
          <a:ext cx="862229" cy="862229"/>
        </a:xfrm>
        <a:prstGeom prst="ellipse">
          <a:avLst/>
        </a:prstGeom>
        <a:solidFill>
          <a:srgbClr val="AE2573">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3087"/>
              </a:solidFill>
              <a:latin typeface="Frutiger Lt Std"/>
              <a:ea typeface="+mn-ea"/>
              <a:cs typeface="+mn-cs"/>
            </a:rPr>
            <a:t>Pain </a:t>
          </a:r>
          <a:r>
            <a:rPr lang="en-US" sz="1000" b="1" kern="1200" dirty="0" err="1">
              <a:solidFill>
                <a:srgbClr val="003087"/>
              </a:solidFill>
              <a:latin typeface="Frutiger Lt Std"/>
              <a:ea typeface="+mn-ea"/>
              <a:cs typeface="+mn-cs"/>
            </a:rPr>
            <a:t>Mg’ment</a:t>
          </a:r>
          <a:endParaRPr lang="en-US" sz="1000" b="1" kern="1200" dirty="0">
            <a:solidFill>
              <a:srgbClr val="003087"/>
            </a:solidFill>
            <a:latin typeface="Frutiger Lt Std"/>
            <a:ea typeface="+mn-ea"/>
            <a:cs typeface="+mn-cs"/>
          </a:endParaRPr>
        </a:p>
      </dsp:txBody>
      <dsp:txXfrm>
        <a:off x="62179" y="1511466"/>
        <a:ext cx="609687" cy="609687"/>
      </dsp:txXfrm>
    </dsp:sp>
    <dsp:sp modelId="{B2C8C1E0-1204-42AA-969A-3CAE0A47519C}">
      <dsp:nvSpPr>
        <dsp:cNvPr id="0" name=""/>
        <dsp:cNvSpPr/>
      </dsp:nvSpPr>
      <dsp:spPr>
        <a:xfrm rot="13065151">
          <a:off x="991925" y="1546744"/>
          <a:ext cx="782382" cy="26335"/>
        </a:xfrm>
        <a:custGeom>
          <a:avLst/>
          <a:gdLst/>
          <a:ahLst/>
          <a:cxnLst/>
          <a:rect l="0" t="0" r="0" b="0"/>
          <a:pathLst>
            <a:path>
              <a:moveTo>
                <a:pt x="0" y="12121"/>
              </a:moveTo>
              <a:lnTo>
                <a:pt x="1014427"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003087">
                <a:hueOff val="0"/>
                <a:satOff val="0"/>
                <a:lumOff val="0"/>
                <a:alphaOff val="0"/>
              </a:srgbClr>
            </a:solidFill>
            <a:latin typeface="Frutiger Lt Std"/>
            <a:ea typeface="+mn-ea"/>
            <a:cs typeface="+mn-cs"/>
          </a:endParaRPr>
        </a:p>
      </dsp:txBody>
      <dsp:txXfrm rot="10800000">
        <a:off x="1386606" y="1587352"/>
        <a:ext cx="0" cy="0"/>
      </dsp:txXfrm>
    </dsp:sp>
    <dsp:sp modelId="{7BF41844-3C0E-458D-8581-8F037B6E0B70}">
      <dsp:nvSpPr>
        <dsp:cNvPr id="0" name=""/>
        <dsp:cNvSpPr/>
      </dsp:nvSpPr>
      <dsp:spPr>
        <a:xfrm>
          <a:off x="301835" y="625338"/>
          <a:ext cx="862229" cy="862229"/>
        </a:xfrm>
        <a:prstGeom prst="ellipse">
          <a:avLst/>
        </a:prstGeom>
        <a:solidFill>
          <a:srgbClr val="ED8B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3087"/>
              </a:solidFill>
              <a:latin typeface="Frutiger Lt Std"/>
              <a:ea typeface="+mn-ea"/>
              <a:cs typeface="+mn-cs"/>
            </a:rPr>
            <a:t>Cancer</a:t>
          </a:r>
        </a:p>
      </dsp:txBody>
      <dsp:txXfrm>
        <a:off x="428106" y="751609"/>
        <a:ext cx="609687" cy="609687"/>
      </dsp:txXfrm>
    </dsp:sp>
    <dsp:sp modelId="{D0421E0E-4E8E-4319-A28B-70B64F82986C}">
      <dsp:nvSpPr>
        <dsp:cNvPr id="0" name=""/>
        <dsp:cNvSpPr/>
      </dsp:nvSpPr>
      <dsp:spPr>
        <a:xfrm rot="14635231">
          <a:off x="1365145" y="1252013"/>
          <a:ext cx="773435" cy="26335"/>
        </a:xfrm>
        <a:custGeom>
          <a:avLst/>
          <a:gdLst/>
          <a:ahLst/>
          <a:cxnLst/>
          <a:rect l="0" t="0" r="0" b="0"/>
          <a:pathLst>
            <a:path>
              <a:moveTo>
                <a:pt x="0" y="12121"/>
              </a:moveTo>
              <a:lnTo>
                <a:pt x="1002838" y="12121"/>
              </a:lnTo>
            </a:path>
          </a:pathLst>
        </a:custGeom>
        <a:noFill/>
        <a:ln w="12700" cap="flat" cmpd="sng" algn="ctr">
          <a:solidFill>
            <a:srgbClr val="78BE20">
              <a:hueOff val="0"/>
              <a:satOff val="0"/>
              <a:lumOff val="0"/>
              <a:alphaOff val="0"/>
            </a:srgb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solidFill>
              <a:srgbClr val="003087">
                <a:hueOff val="0"/>
                <a:satOff val="0"/>
                <a:lumOff val="0"/>
                <a:alphaOff val="0"/>
              </a:srgbClr>
            </a:solidFill>
            <a:latin typeface="Frutiger Lt Std"/>
            <a:ea typeface="+mn-ea"/>
            <a:cs typeface="+mn-cs"/>
          </a:endParaRPr>
        </a:p>
      </dsp:txBody>
      <dsp:txXfrm rot="10800000">
        <a:off x="1742996" y="1291048"/>
        <a:ext cx="0" cy="0"/>
      </dsp:txXfrm>
    </dsp:sp>
    <dsp:sp modelId="{EFE24E23-4FFA-4671-A26B-99E09CD6842A}">
      <dsp:nvSpPr>
        <dsp:cNvPr id="0" name=""/>
        <dsp:cNvSpPr/>
      </dsp:nvSpPr>
      <dsp:spPr>
        <a:xfrm>
          <a:off x="961214" y="99500"/>
          <a:ext cx="862229" cy="862229"/>
        </a:xfrm>
        <a:prstGeom prst="ellipse">
          <a:avLst/>
        </a:prstGeom>
        <a:solidFill>
          <a:srgbClr val="330072">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FFFFFF"/>
              </a:solidFill>
              <a:latin typeface="Frutiger Lt Std"/>
              <a:ea typeface="+mn-ea"/>
              <a:cs typeface="+mn-cs"/>
            </a:rPr>
            <a:t>Health Coaches</a:t>
          </a:r>
        </a:p>
      </dsp:txBody>
      <dsp:txXfrm>
        <a:off x="1087485" y="225771"/>
        <a:ext cx="609687" cy="60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D2387-0F7D-4664-9D0A-1168274DDD86}" type="datetimeFigureOut">
              <a:rPr lang="en-GB" smtClean="0"/>
              <a:t>05/09/2023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093A4-FB7A-42BB-A548-E1E11C94622E}" type="slidenum">
              <a:rPr lang="en-GB" smtClean="0"/>
              <a:t>‹#›</a:t>
            </a:fld>
            <a:endParaRPr lang="en-GB"/>
          </a:p>
        </p:txBody>
      </p:sp>
    </p:spTree>
    <p:extLst>
      <p:ext uri="{BB962C8B-B14F-4D97-AF65-F5344CB8AC3E}">
        <p14:creationId xmlns:p14="http://schemas.microsoft.com/office/powerpoint/2010/main" val="288978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Recommendations for</a:t>
            </a:r>
            <a:r>
              <a:rPr lang="en-GB" baseline="0" dirty="0"/>
              <a:t> using this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Refer to this notes section on each slide</a:t>
            </a:r>
            <a:r>
              <a:rPr lang="en-GB" baseline="0" dirty="0"/>
              <a:t>, using the pointers provided to build your presentation narrative.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Presentation narrative should stay in the notes section or be transferred into a separate script document if you prefer.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narrative you build becomes the key messages to talk through during your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Keep slide </a:t>
            </a:r>
            <a:r>
              <a:rPr lang="en-GB" baseline="0"/>
              <a:t>space clean. </a:t>
            </a:r>
            <a:r>
              <a:rPr lang="en-GB" baseline="0" dirty="0"/>
              <a:t>One large image, or a few smaller ones, as a visual prompt for your key messages will generally work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Keep any text on slides to a minimum. Research shows people struggle to process text on a slide while also trying to listen to a presenter.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1</a:t>
            </a:fld>
            <a:endParaRPr lang="en-GB"/>
          </a:p>
        </p:txBody>
      </p:sp>
    </p:spTree>
    <p:extLst>
      <p:ext uri="{BB962C8B-B14F-4D97-AF65-F5344CB8AC3E}">
        <p14:creationId xmlns:p14="http://schemas.microsoft.com/office/powerpoint/2010/main" val="204182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AA</a:t>
            </a:r>
          </a:p>
          <a:p>
            <a:pPr marL="285750" indent="-285750">
              <a:buFont typeface="Courier New" panose="02070309020205020404" pitchFamily="49" charset="0"/>
              <a:buChar char="o"/>
            </a:pPr>
            <a:endParaRPr lang="en-US" dirty="0"/>
          </a:p>
          <a:p>
            <a:r>
              <a:rPr lang="en-GB" dirty="0"/>
              <a:t>Read verbatim from slide</a:t>
            </a:r>
          </a:p>
        </p:txBody>
      </p:sp>
      <p:sp>
        <p:nvSpPr>
          <p:cNvPr id="4" name="Slide Number Placeholder 3"/>
          <p:cNvSpPr>
            <a:spLocks noGrp="1"/>
          </p:cNvSpPr>
          <p:nvPr>
            <p:ph type="sldNum" sz="quarter" idx="10"/>
          </p:nvPr>
        </p:nvSpPr>
        <p:spPr/>
        <p:txBody>
          <a:bodyPr/>
          <a:lstStyle/>
          <a:p>
            <a:fld id="{4A7093A4-FB7A-42BB-A548-E1E11C94622E}" type="slidenum">
              <a:rPr lang="en-GB" smtClean="0"/>
              <a:t>10</a:t>
            </a:fld>
            <a:endParaRPr lang="en-GB"/>
          </a:p>
        </p:txBody>
      </p:sp>
    </p:spTree>
    <p:extLst>
      <p:ext uri="{BB962C8B-B14F-4D97-AF65-F5344CB8AC3E}">
        <p14:creationId xmlns:p14="http://schemas.microsoft.com/office/powerpoint/2010/main" val="72026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JW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Read 1</a:t>
            </a:r>
            <a:r>
              <a:rPr lang="en-GB" baseline="30000" dirty="0"/>
              <a:t>st</a:t>
            </a:r>
            <a:r>
              <a:rPr lang="en-GB" baseline="0" dirty="0"/>
              <a:t> para and talk about quadruple 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Head, hearts hands poster – useful – goal is to print this for OPD areas</a:t>
            </a:r>
          </a:p>
        </p:txBody>
      </p:sp>
      <p:sp>
        <p:nvSpPr>
          <p:cNvPr id="4" name="Slide Number Placeholder 3"/>
          <p:cNvSpPr>
            <a:spLocks noGrp="1"/>
          </p:cNvSpPr>
          <p:nvPr>
            <p:ph type="sldNum" sz="quarter" idx="10"/>
          </p:nvPr>
        </p:nvSpPr>
        <p:spPr/>
        <p:txBody>
          <a:bodyPr/>
          <a:lstStyle/>
          <a:p>
            <a:fld id="{4A7093A4-FB7A-42BB-A548-E1E11C94622E}" type="slidenum">
              <a:rPr lang="en-GB" smtClean="0"/>
              <a:t>11</a:t>
            </a:fld>
            <a:endParaRPr lang="en-GB"/>
          </a:p>
        </p:txBody>
      </p:sp>
    </p:spTree>
    <p:extLst>
      <p:ext uri="{BB962C8B-B14F-4D97-AF65-F5344CB8AC3E}">
        <p14:creationId xmlns:p14="http://schemas.microsoft.com/office/powerpoint/2010/main" val="340229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a:t>Questionniare</a:t>
            </a:r>
            <a:r>
              <a:rPr lang="en-GB" baseline="0" dirty="0"/>
              <a:t> following workshop in March – Peri op new concept to some of the POAC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Outcome – removed all apprehensiveness</a:t>
            </a:r>
          </a:p>
        </p:txBody>
      </p:sp>
      <p:sp>
        <p:nvSpPr>
          <p:cNvPr id="4" name="Slide Number Placeholder 3"/>
          <p:cNvSpPr>
            <a:spLocks noGrp="1"/>
          </p:cNvSpPr>
          <p:nvPr>
            <p:ph type="sldNum" sz="quarter" idx="10"/>
          </p:nvPr>
        </p:nvSpPr>
        <p:spPr/>
        <p:txBody>
          <a:bodyPr/>
          <a:lstStyle/>
          <a:p>
            <a:fld id="{4A7093A4-FB7A-42BB-A548-E1E11C94622E}" type="slidenum">
              <a:rPr lang="en-GB" smtClean="0"/>
              <a:t>12</a:t>
            </a:fld>
            <a:endParaRPr lang="en-GB"/>
          </a:p>
        </p:txBody>
      </p:sp>
    </p:spTree>
    <p:extLst>
      <p:ext uri="{BB962C8B-B14F-4D97-AF65-F5344CB8AC3E}">
        <p14:creationId xmlns:p14="http://schemas.microsoft.com/office/powerpoint/2010/main" val="294911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Recommendations for</a:t>
            </a:r>
            <a:r>
              <a:rPr lang="en-GB" baseline="0" dirty="0"/>
              <a:t> using this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Refer to this notes section on each slide</a:t>
            </a:r>
            <a:r>
              <a:rPr lang="en-GB" baseline="0" dirty="0"/>
              <a:t>, using the pointers provided to build your presentation narrative.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Presentation narrative should stay in the notes section or be transferred into a separate script document if you prefer.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narrative you build becomes the key messages to talk through during your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Keep slide </a:t>
            </a:r>
            <a:r>
              <a:rPr lang="en-GB" baseline="0"/>
              <a:t>space clean. </a:t>
            </a:r>
            <a:r>
              <a:rPr lang="en-GB" baseline="0" dirty="0"/>
              <a:t>One large image, or a few smaller ones, as a visual prompt for your key messages will generally work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Keep any text on slides to a minimum. Research shows people struggle to process text on a slide while also trying to listen to a presenter.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13</a:t>
            </a:fld>
            <a:endParaRPr lang="en-GB"/>
          </a:p>
        </p:txBody>
      </p:sp>
    </p:spTree>
    <p:extLst>
      <p:ext uri="{BB962C8B-B14F-4D97-AF65-F5344CB8AC3E}">
        <p14:creationId xmlns:p14="http://schemas.microsoft.com/office/powerpoint/2010/main" val="352909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a:t>
            </a:r>
          </a:p>
          <a:p>
            <a:r>
              <a:rPr lang="en-GB" dirty="0"/>
              <a:t>Due to Covid and backlog, Talk to audience to help them understand the issue we have – the way the system currently works</a:t>
            </a:r>
          </a:p>
          <a:p>
            <a:r>
              <a:rPr lang="en-GB" dirty="0"/>
              <a:t>Non-clinical in the audience – describe peri-op</a:t>
            </a:r>
          </a:p>
          <a:p>
            <a:endParaRPr lang="en-GB" dirty="0"/>
          </a:p>
        </p:txBody>
      </p:sp>
      <p:sp>
        <p:nvSpPr>
          <p:cNvPr id="4" name="Slide Number Placeholder 3"/>
          <p:cNvSpPr>
            <a:spLocks noGrp="1"/>
          </p:cNvSpPr>
          <p:nvPr>
            <p:ph type="sldNum" sz="quarter" idx="5"/>
          </p:nvPr>
        </p:nvSpPr>
        <p:spPr/>
        <p:txBody>
          <a:bodyPr/>
          <a:lstStyle/>
          <a:p>
            <a:fld id="{4A7093A4-FB7A-42BB-A548-E1E11C94622E}" type="slidenum">
              <a:rPr lang="en-GB" smtClean="0"/>
              <a:t>2</a:t>
            </a:fld>
            <a:endParaRPr lang="en-GB"/>
          </a:p>
        </p:txBody>
      </p:sp>
    </p:spTree>
    <p:extLst>
      <p:ext uri="{BB962C8B-B14F-4D97-AF65-F5344CB8AC3E}">
        <p14:creationId xmlns:p14="http://schemas.microsoft.com/office/powerpoint/2010/main" val="408521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JW</a:t>
            </a:r>
          </a:p>
          <a:p>
            <a:pPr marL="285750" indent="-285750">
              <a:buFont typeface="Courier New" panose="02070309020205020404" pitchFamily="49" charset="0"/>
              <a:buChar char="o"/>
            </a:pPr>
            <a:r>
              <a:rPr lang="en-US" dirty="0" err="1"/>
              <a:t>Reflectnig</a:t>
            </a:r>
            <a:r>
              <a:rPr lang="en-US" dirty="0"/>
              <a:t> back on how the team members changed over time</a:t>
            </a:r>
          </a:p>
          <a:p>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3</a:t>
            </a:fld>
            <a:endParaRPr lang="en-GB"/>
          </a:p>
        </p:txBody>
      </p:sp>
    </p:spTree>
    <p:extLst>
      <p:ext uri="{BB962C8B-B14F-4D97-AF65-F5344CB8AC3E}">
        <p14:creationId xmlns:p14="http://schemas.microsoft.com/office/powerpoint/2010/main" val="158732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JW</a:t>
            </a:r>
          </a:p>
          <a:p>
            <a:pPr marL="171450" indent="-171450">
              <a:buFont typeface="Arial" panose="020B0604020202020204" pitchFamily="34" charset="0"/>
              <a:buChar char="•"/>
            </a:pPr>
            <a:r>
              <a:rPr lang="en-GB" dirty="0"/>
              <a:t>To launch relationships …</a:t>
            </a:r>
            <a:endParaRPr lang="en-US"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4</a:t>
            </a:fld>
            <a:endParaRPr lang="en-GB"/>
          </a:p>
        </p:txBody>
      </p:sp>
    </p:spTree>
    <p:extLst>
      <p:ext uri="{BB962C8B-B14F-4D97-AF65-F5344CB8AC3E}">
        <p14:creationId xmlns:p14="http://schemas.microsoft.com/office/powerpoint/2010/main" val="63856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AA</a:t>
            </a:r>
          </a:p>
          <a:p>
            <a:pPr marL="285750" indent="-285750">
              <a:buFont typeface="Courier New" panose="02070309020205020404" pitchFamily="49" charset="0"/>
              <a:buChar char="o"/>
            </a:pPr>
            <a:r>
              <a:rPr lang="en-US" dirty="0"/>
              <a:t>AA to read problem statement</a:t>
            </a:r>
          </a:p>
          <a:p>
            <a:pPr marL="285750" indent="-285750">
              <a:buFont typeface="Courier New" panose="02070309020205020404" pitchFamily="49" charset="0"/>
              <a:buChar char="o"/>
            </a:pPr>
            <a:r>
              <a:rPr lang="en-US" dirty="0" err="1"/>
              <a:t>Reflecton</a:t>
            </a:r>
            <a:r>
              <a:rPr lang="en-US" dirty="0"/>
              <a:t> that Improve outcomes and care experience both scored high – every time</a:t>
            </a:r>
          </a:p>
          <a:p>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5</a:t>
            </a:fld>
            <a:endParaRPr lang="en-GB"/>
          </a:p>
        </p:txBody>
      </p:sp>
    </p:spTree>
    <p:extLst>
      <p:ext uri="{BB962C8B-B14F-4D97-AF65-F5344CB8AC3E}">
        <p14:creationId xmlns:p14="http://schemas.microsoft.com/office/powerpoint/2010/main" val="275542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JW</a:t>
            </a:r>
          </a:p>
          <a:p>
            <a:pPr marL="285750" indent="-285750">
              <a:buFont typeface="Courier New" panose="02070309020205020404" pitchFamily="49" charset="0"/>
              <a:buChar char="o"/>
            </a:pPr>
            <a:r>
              <a:rPr lang="en-US" b="0" dirty="0"/>
              <a:t>JW Read Aim statement.</a:t>
            </a:r>
          </a:p>
          <a:p>
            <a:pPr marL="285750" indent="-285750">
              <a:buFont typeface="Courier New" panose="02070309020205020404" pitchFamily="49" charset="0"/>
              <a:buChar char="o"/>
            </a:pPr>
            <a:r>
              <a:rPr lang="en-US" b="0" dirty="0"/>
              <a:t>Revisited many times. Helped us to be </a:t>
            </a:r>
            <a:r>
              <a:rPr lang="en-US" b="0" dirty="0" err="1"/>
              <a:t>realisted</a:t>
            </a:r>
            <a:r>
              <a:rPr lang="en-US" b="0" dirty="0"/>
              <a:t> – first put 100%.</a:t>
            </a:r>
          </a:p>
          <a:p>
            <a:pPr marL="285750" indent="-285750">
              <a:buFont typeface="Courier New" panose="02070309020205020404" pitchFamily="49" charset="0"/>
              <a:buChar char="o"/>
            </a:pPr>
            <a:r>
              <a:rPr lang="en-US" b="0" dirty="0"/>
              <a:t>We know that 60% of all patients have completed and returned – across all GA surgical patients</a:t>
            </a:r>
          </a:p>
          <a:p>
            <a:pPr marL="285750" indent="-285750">
              <a:buFont typeface="Courier New" panose="02070309020205020404" pitchFamily="49" charset="0"/>
              <a:buChar char="o"/>
            </a:pPr>
            <a:endParaRPr lang="en-US" b="0" dirty="0"/>
          </a:p>
          <a:p>
            <a:pPr marL="285750" indent="-285750">
              <a:buFont typeface="Courier New" panose="02070309020205020404" pitchFamily="49" charset="0"/>
              <a:buChar char="o"/>
            </a:pPr>
            <a:endParaRPr lang="en-US" dirty="0"/>
          </a:p>
          <a:p>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6</a:t>
            </a:fld>
            <a:endParaRPr lang="en-GB"/>
          </a:p>
        </p:txBody>
      </p:sp>
    </p:spTree>
    <p:extLst>
      <p:ext uri="{BB962C8B-B14F-4D97-AF65-F5344CB8AC3E}">
        <p14:creationId xmlns:p14="http://schemas.microsoft.com/office/powerpoint/2010/main" val="317816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AA</a:t>
            </a:r>
          </a:p>
          <a:p>
            <a:pPr marL="285750" indent="-285750">
              <a:buFont typeface="Courier New" panose="02070309020205020404" pitchFamily="49" charset="0"/>
              <a:buChar char="o"/>
            </a:pPr>
            <a:r>
              <a:rPr lang="en-US" b="0" dirty="0"/>
              <a:t>100% of all patients should now be receiving a Pathpoint questionnaire</a:t>
            </a:r>
          </a:p>
          <a:p>
            <a:pPr marL="285750" indent="-285750">
              <a:buFont typeface="Courier New" panose="02070309020205020404" pitchFamily="49" charset="0"/>
              <a:buChar char="o"/>
            </a:pPr>
            <a:r>
              <a:rPr lang="en-US" b="0" dirty="0"/>
              <a:t>How many have gone out – how many have come back – SW</a:t>
            </a:r>
          </a:p>
          <a:p>
            <a:pPr marL="285750" indent="-285750">
              <a:buFont typeface="Courier New" panose="02070309020205020404" pitchFamily="49" charset="0"/>
              <a:buChar char="o"/>
            </a:pPr>
            <a:r>
              <a:rPr lang="en-US" b="0" dirty="0"/>
              <a:t>Balancing measure – useful to understand numbers – 2/3 of </a:t>
            </a:r>
            <a:r>
              <a:rPr lang="en-US" b="0" dirty="0" err="1"/>
              <a:t>patietns</a:t>
            </a:r>
            <a:r>
              <a:rPr lang="en-US" b="0" dirty="0"/>
              <a:t> have either A, D or are smoking</a:t>
            </a:r>
          </a:p>
          <a:p>
            <a:pPr marL="285750" indent="-285750">
              <a:buFont typeface="Courier New" panose="02070309020205020404" pitchFamily="49" charset="0"/>
              <a:buChar char="o"/>
            </a:pPr>
            <a:endParaRPr lang="en-US" dirty="0"/>
          </a:p>
          <a:p>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7</a:t>
            </a:fld>
            <a:endParaRPr lang="en-GB"/>
          </a:p>
        </p:txBody>
      </p:sp>
    </p:spTree>
    <p:extLst>
      <p:ext uri="{BB962C8B-B14F-4D97-AF65-F5344CB8AC3E}">
        <p14:creationId xmlns:p14="http://schemas.microsoft.com/office/powerpoint/2010/main" val="102262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AA</a:t>
            </a:r>
          </a:p>
          <a:p>
            <a:pPr marL="285750" indent="-285750">
              <a:buFont typeface="Courier New" panose="02070309020205020404" pitchFamily="49" charset="0"/>
              <a:buChar char="o"/>
            </a:pPr>
            <a:r>
              <a:rPr lang="en-US" dirty="0"/>
              <a:t>Driver Diagram</a:t>
            </a:r>
          </a:p>
          <a:p>
            <a:pPr marL="285750" indent="-285750">
              <a:buFont typeface="Courier New" panose="02070309020205020404" pitchFamily="49" charset="0"/>
              <a:buChar char="o"/>
            </a:pPr>
            <a:r>
              <a:rPr lang="en-US" dirty="0" err="1"/>
              <a:t>Utilised</a:t>
            </a:r>
            <a:r>
              <a:rPr lang="en-US" dirty="0"/>
              <a:t> </a:t>
            </a:r>
            <a:r>
              <a:rPr lang="en-US" dirty="0" err="1"/>
              <a:t>DeBono’s</a:t>
            </a:r>
            <a:r>
              <a:rPr lang="en-US" dirty="0"/>
              <a:t> hats from another workshop (adapt tools and methodology to suit different teams and groups of people)</a:t>
            </a:r>
          </a:p>
          <a:p>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8</a:t>
            </a:fld>
            <a:endParaRPr lang="en-GB"/>
          </a:p>
        </p:txBody>
      </p:sp>
    </p:spTree>
    <p:extLst>
      <p:ext uri="{BB962C8B-B14F-4D97-AF65-F5344CB8AC3E}">
        <p14:creationId xmlns:p14="http://schemas.microsoft.com/office/powerpoint/2010/main" val="299800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JW</a:t>
            </a:r>
          </a:p>
          <a:p>
            <a:pPr marL="285750" indent="-285750">
              <a:buFont typeface="Courier New" panose="02070309020205020404" pitchFamily="49" charset="0"/>
              <a:buChar char="o"/>
            </a:pPr>
            <a:r>
              <a:rPr lang="en-US" b="0" dirty="0"/>
              <a:t>Lots of PDSA’s </a:t>
            </a:r>
          </a:p>
          <a:p>
            <a:pPr marL="285750" indent="-285750">
              <a:buFont typeface="Courier New" panose="02070309020205020404" pitchFamily="49" charset="0"/>
              <a:buChar char="o"/>
            </a:pPr>
            <a:r>
              <a:rPr lang="en-US" b="0" dirty="0"/>
              <a:t>Focus on 1 PDSA cycle here – poster in Outpatients and on Clinicians desk</a:t>
            </a:r>
          </a:p>
          <a:p>
            <a:pPr marL="285750" indent="-285750">
              <a:buFont typeface="Courier New" panose="02070309020205020404" pitchFamily="49" charset="0"/>
              <a:buChar char="o"/>
            </a:pPr>
            <a:r>
              <a:rPr lang="en-US" b="0" dirty="0"/>
              <a:t>Increased return rate from 40% to 60%  -combination of changing wording in text message</a:t>
            </a:r>
          </a:p>
          <a:p>
            <a:pPr marL="285750" indent="-285750">
              <a:buFont typeface="Courier New" panose="02070309020205020404" pitchFamily="49" charset="0"/>
              <a:buChar char="o"/>
            </a:pPr>
            <a:r>
              <a:rPr lang="en-US" b="0" dirty="0"/>
              <a:t>Phone calls – is this a scam? Made message clearer</a:t>
            </a:r>
          </a:p>
          <a:p>
            <a:pPr marL="285750" indent="-285750">
              <a:buFont typeface="Courier New" panose="02070309020205020404" pitchFamily="49" charset="0"/>
              <a:buChar char="o"/>
            </a:pPr>
            <a:r>
              <a:rPr lang="en-US" b="0" dirty="0"/>
              <a:t>Talk to last para – excellent outcome</a:t>
            </a:r>
          </a:p>
          <a:p>
            <a:pPr marL="285750" indent="-285750">
              <a:buFont typeface="Courier New" panose="02070309020205020404" pitchFamily="49" charset="0"/>
              <a:buChar char="o"/>
            </a:pPr>
            <a:endParaRPr lang="en-US" dirty="0"/>
          </a:p>
          <a:p>
            <a:endParaRPr lang="en-GB" dirty="0"/>
          </a:p>
        </p:txBody>
      </p:sp>
      <p:sp>
        <p:nvSpPr>
          <p:cNvPr id="4" name="Slide Number Placeholder 3"/>
          <p:cNvSpPr>
            <a:spLocks noGrp="1"/>
          </p:cNvSpPr>
          <p:nvPr>
            <p:ph type="sldNum" sz="quarter" idx="10"/>
          </p:nvPr>
        </p:nvSpPr>
        <p:spPr/>
        <p:txBody>
          <a:bodyPr/>
          <a:lstStyle/>
          <a:p>
            <a:fld id="{4A7093A4-FB7A-42BB-A548-E1E11C94622E}" type="slidenum">
              <a:rPr lang="en-GB" smtClean="0"/>
              <a:t>9</a:t>
            </a:fld>
            <a:endParaRPr lang="en-GB"/>
          </a:p>
        </p:txBody>
      </p:sp>
    </p:spTree>
    <p:extLst>
      <p:ext uri="{BB962C8B-B14F-4D97-AF65-F5344CB8AC3E}">
        <p14:creationId xmlns:p14="http://schemas.microsoft.com/office/powerpoint/2010/main" val="86329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7EA273-11BB-43F6-A297-14E88165EB7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104105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7EA273-11BB-43F6-A297-14E88165EB7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384879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7EA273-11BB-43F6-A297-14E88165EB7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277704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7EA273-11BB-43F6-A297-14E88165EB7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110138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7EA273-11BB-43F6-A297-14E88165EB7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329895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7EA273-11BB-43F6-A297-14E88165EB74}"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65029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7EA273-11BB-43F6-A297-14E88165EB74}" type="datetimeFigureOut">
              <a:rPr lang="en-GB" smtClean="0"/>
              <a:t>05/09/2023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293236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7EA273-11BB-43F6-A297-14E88165EB74}" type="datetimeFigureOut">
              <a:rPr lang="en-GB" smtClean="0"/>
              <a:t>05/09/2023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166689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EA273-11BB-43F6-A297-14E88165EB74}" type="datetimeFigureOut">
              <a:rPr lang="en-GB" smtClean="0"/>
              <a:t>05/09/2023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86155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EA273-11BB-43F6-A297-14E88165EB74}"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169555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EA273-11BB-43F6-A297-14E88165EB74}"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B5BD9C-3757-47BF-8E3C-ABB1037CF06E}" type="slidenum">
              <a:rPr lang="en-GB" smtClean="0"/>
              <a:t>‹#›</a:t>
            </a:fld>
            <a:endParaRPr lang="en-GB"/>
          </a:p>
        </p:txBody>
      </p:sp>
    </p:spTree>
    <p:extLst>
      <p:ext uri="{BB962C8B-B14F-4D97-AF65-F5344CB8AC3E}">
        <p14:creationId xmlns:p14="http://schemas.microsoft.com/office/powerpoint/2010/main" val="411206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EA273-11BB-43F6-A297-14E88165EB74}" type="datetimeFigureOut">
              <a:rPr lang="en-GB" smtClean="0"/>
              <a:t>05/09/2023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5BD9C-3757-47BF-8E3C-ABB1037CF06E}" type="slidenum">
              <a:rPr lang="en-GB" smtClean="0"/>
              <a:t>‹#›</a:t>
            </a:fld>
            <a:endParaRPr lang="en-GB"/>
          </a:p>
        </p:txBody>
      </p:sp>
    </p:spTree>
    <p:extLst>
      <p:ext uri="{BB962C8B-B14F-4D97-AF65-F5344CB8AC3E}">
        <p14:creationId xmlns:p14="http://schemas.microsoft.com/office/powerpoint/2010/main" val="75796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20.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0.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1.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40" y="39413"/>
            <a:ext cx="9440473" cy="1304559"/>
          </a:xfrm>
        </p:spPr>
        <p:txBody>
          <a:bodyPr>
            <a:noAutofit/>
          </a:bodyPr>
          <a:lstStyle/>
          <a:p>
            <a:pPr algn="l"/>
            <a:r>
              <a:rPr lang="en-GB" sz="4400" b="1" dirty="0">
                <a:solidFill>
                  <a:srgbClr val="CC9900"/>
                </a:solidFill>
                <a:latin typeface="Frutiger LT Std 55 Roman"/>
              </a:rPr>
              <a:t>Gold Quality Improvement Programme </a:t>
            </a:r>
            <a:br>
              <a:rPr lang="en-GB" sz="4400" dirty="0">
                <a:latin typeface="Frutiger LT Std 55 Roman"/>
              </a:rPr>
            </a:br>
            <a:r>
              <a:rPr lang="en-GB" sz="4000" dirty="0">
                <a:solidFill>
                  <a:srgbClr val="CC9900"/>
                </a:solidFill>
                <a:latin typeface="Frutiger LT Std 55 Roman"/>
              </a:rPr>
              <a:t>February - September 2023</a:t>
            </a:r>
          </a:p>
        </p:txBody>
      </p:sp>
      <p:pic>
        <p:nvPicPr>
          <p:cNvPr id="6" name="Picture 5">
            <a:extLst>
              <a:ext uri="{FF2B5EF4-FFF2-40B4-BE49-F238E27FC236}">
                <a16:creationId xmlns:a16="http://schemas.microsoft.com/office/drawing/2014/main" id="{5AACAA3F-17BA-57FA-D328-754F860E787D}"/>
              </a:ext>
            </a:extLst>
          </p:cNvPr>
          <p:cNvPicPr>
            <a:picLocks noChangeAspect="1"/>
          </p:cNvPicPr>
          <p:nvPr/>
        </p:nvPicPr>
        <p:blipFill>
          <a:blip r:embed="rId3"/>
          <a:stretch>
            <a:fillRect/>
          </a:stretch>
        </p:blipFill>
        <p:spPr>
          <a:xfrm>
            <a:off x="9749687" y="39414"/>
            <a:ext cx="2419472" cy="1107216"/>
          </a:xfrm>
          <a:prstGeom prst="rect">
            <a:avLst/>
          </a:prstGeom>
        </p:spPr>
      </p:pic>
      <p:sp>
        <p:nvSpPr>
          <p:cNvPr id="2" name="Subtitle 2">
            <a:extLst>
              <a:ext uri="{FF2B5EF4-FFF2-40B4-BE49-F238E27FC236}">
                <a16:creationId xmlns:a16="http://schemas.microsoft.com/office/drawing/2014/main" id="{8079A246-6BF7-F48E-FF47-853CAE808B3C}"/>
              </a:ext>
            </a:extLst>
          </p:cNvPr>
          <p:cNvSpPr txBox="1">
            <a:spLocks/>
          </p:cNvSpPr>
          <p:nvPr/>
        </p:nvSpPr>
        <p:spPr>
          <a:xfrm>
            <a:off x="374202" y="2482345"/>
            <a:ext cx="11443596" cy="13045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800" b="1" dirty="0">
                <a:solidFill>
                  <a:schemeClr val="tx2">
                    <a:lumMod val="75000"/>
                  </a:schemeClr>
                </a:solidFill>
                <a:latin typeface="Frutiger LT Std 55 Roman"/>
              </a:rPr>
              <a:t>TRANSFORMING POAC INTO </a:t>
            </a:r>
          </a:p>
          <a:p>
            <a:r>
              <a:rPr lang="en-GB" sz="4800" b="1" dirty="0">
                <a:solidFill>
                  <a:schemeClr val="tx2">
                    <a:lumMod val="75000"/>
                  </a:schemeClr>
                </a:solidFill>
                <a:latin typeface="Frutiger LT Std 55 Roman"/>
              </a:rPr>
              <a:t>PERI-ASSESSMENT</a:t>
            </a:r>
          </a:p>
          <a:p>
            <a:r>
              <a:rPr lang="en-GB" sz="3600" b="1" dirty="0">
                <a:solidFill>
                  <a:schemeClr val="tx2">
                    <a:lumMod val="75000"/>
                  </a:schemeClr>
                </a:solidFill>
                <a:latin typeface="Frutiger LT Std 55 Roman"/>
              </a:rPr>
              <a:t>Annie Allen, CSM POAC, Peri-Operative</a:t>
            </a:r>
          </a:p>
          <a:p>
            <a:r>
              <a:rPr lang="en-GB" sz="3600" b="1" dirty="0">
                <a:solidFill>
                  <a:schemeClr val="tx2">
                    <a:lumMod val="75000"/>
                  </a:schemeClr>
                </a:solidFill>
                <a:latin typeface="Frutiger LT Std 55 Roman"/>
              </a:rPr>
              <a:t> Jacqui Wilson, Peri-Operative Project Manager </a:t>
            </a:r>
            <a:endParaRPr lang="en-GB" sz="3200" dirty="0">
              <a:solidFill>
                <a:schemeClr val="tx2">
                  <a:lumMod val="75000"/>
                </a:schemeClr>
              </a:solidFill>
              <a:latin typeface="Frutiger LT Std 55 Roman"/>
            </a:endParaRPr>
          </a:p>
        </p:txBody>
      </p:sp>
    </p:spTree>
    <p:extLst>
      <p:ext uri="{BB962C8B-B14F-4D97-AF65-F5344CB8AC3E}">
        <p14:creationId xmlns:p14="http://schemas.microsoft.com/office/powerpoint/2010/main" val="26737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675400"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dirty="0"/>
              <a:t>Spread</a:t>
            </a:r>
          </a:p>
        </p:txBody>
      </p:sp>
      <p:grpSp>
        <p:nvGrpSpPr>
          <p:cNvPr id="4" name="Group 91"/>
          <p:cNvGrpSpPr/>
          <p:nvPr/>
        </p:nvGrpSpPr>
        <p:grpSpPr>
          <a:xfrm>
            <a:off x="10591800" y="50217"/>
            <a:ext cx="1491828" cy="1108165"/>
            <a:chOff x="0" y="0"/>
            <a:chExt cx="2248648" cy="1700758"/>
          </a:xfrm>
        </p:grpSpPr>
        <p:sp>
          <p:nvSpPr>
            <p:cNvPr id="5" name="AutoShape 92"/>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6" name="AutoShape 93"/>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7" name="AutoShape 94"/>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8" name="AutoShape 95"/>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9" name="AutoShape 96"/>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0" name="AutoShape 97"/>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1" name="AutoShape 98"/>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2" name="Group 99"/>
            <p:cNvGrpSpPr/>
            <p:nvPr/>
          </p:nvGrpSpPr>
          <p:grpSpPr>
            <a:xfrm>
              <a:off x="35917" y="24938"/>
              <a:ext cx="1628883" cy="1636184"/>
              <a:chOff x="14163" y="0"/>
              <a:chExt cx="6321664" cy="6350000"/>
            </a:xfrm>
          </p:grpSpPr>
          <p:sp>
            <p:nvSpPr>
              <p:cNvPr id="18" name="Freeform 100"/>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01"/>
            <p:cNvGrpSpPr>
              <a:grpSpLocks noChangeAspect="1"/>
            </p:cNvGrpSpPr>
            <p:nvPr/>
          </p:nvGrpSpPr>
          <p:grpSpPr>
            <a:xfrm>
              <a:off x="0" y="0"/>
              <a:ext cx="1700758" cy="1700758"/>
              <a:chOff x="0" y="0"/>
              <a:chExt cx="6355080" cy="6355080"/>
            </a:xfrm>
          </p:grpSpPr>
          <p:sp>
            <p:nvSpPr>
              <p:cNvPr id="17"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03"/>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15" name="TextBox 104"/>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6" name="TextBox 105"/>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21" name="TextBox 20">
            <a:extLst>
              <a:ext uri="{FF2B5EF4-FFF2-40B4-BE49-F238E27FC236}">
                <a16:creationId xmlns:a16="http://schemas.microsoft.com/office/drawing/2014/main" id="{C5AC5309-9883-FC4D-ED98-E1BA699B96A9}"/>
              </a:ext>
            </a:extLst>
          </p:cNvPr>
          <p:cNvSpPr txBox="1"/>
          <p:nvPr/>
        </p:nvSpPr>
        <p:spPr>
          <a:xfrm>
            <a:off x="7591425" y="1422279"/>
            <a:ext cx="4492204" cy="1336863"/>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defPPr>
              <a:defRPr lang="en-US"/>
            </a:defPPr>
            <a:lvl1pPr algn="ctr">
              <a:lnSpc>
                <a:spcPct val="100000"/>
              </a:lnSpc>
              <a:defRPr sz="3600" b="1">
                <a:solidFill>
                  <a:schemeClr val="tx2">
                    <a:lumMod val="75000"/>
                  </a:schemeClr>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GB" sz="2400" dirty="0"/>
              <a:t>Our Learning</a:t>
            </a:r>
          </a:p>
          <a:p>
            <a:pPr algn="r"/>
            <a:r>
              <a:rPr lang="en-GB" sz="1200" b="0" dirty="0">
                <a:latin typeface="Arial" panose="020B0604020202020204" pitchFamily="34" charset="0"/>
                <a:cs typeface="Arial" panose="020B0604020202020204" pitchFamily="34" charset="0"/>
              </a:rPr>
              <a:t>Having successfully secured 1st year funding to launch the Peri-Operative Service our vision for ‘Spread’ is to ensure a standardised process, sustained planning and embedded continuous learning. The Quadruple Aim will be an integral focus of the next steps in our journey</a:t>
            </a:r>
          </a:p>
          <a:p>
            <a:pPr algn="r"/>
            <a:endParaRPr lang="en-GB" sz="1200" b="0" dirty="0">
              <a:latin typeface="Arial" panose="020B060402020202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p>
            <a:endParaRPr lang="en-GB" sz="2400" dirty="0"/>
          </a:p>
        </p:txBody>
      </p:sp>
      <p:pic>
        <p:nvPicPr>
          <p:cNvPr id="22" name="Graphic 21" descr="A stack of books">
            <a:extLst>
              <a:ext uri="{FF2B5EF4-FFF2-40B4-BE49-F238E27FC236}">
                <a16:creationId xmlns:a16="http://schemas.microsoft.com/office/drawing/2014/main" id="{0C4BBC18-301C-4BE2-56B4-9A690710A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5492" y="2137406"/>
            <a:ext cx="690003" cy="690003"/>
          </a:xfrm>
          <a:prstGeom prst="rect">
            <a:avLst/>
          </a:prstGeom>
        </p:spPr>
      </p:pic>
      <p:sp>
        <p:nvSpPr>
          <p:cNvPr id="25" name="Rectangle: Rounded Corners 24">
            <a:extLst>
              <a:ext uri="{FF2B5EF4-FFF2-40B4-BE49-F238E27FC236}">
                <a16:creationId xmlns:a16="http://schemas.microsoft.com/office/drawing/2014/main" id="{FAEBDEB5-E557-567E-02A4-CCFB34A1AC71}"/>
              </a:ext>
            </a:extLst>
          </p:cNvPr>
          <p:cNvSpPr/>
          <p:nvPr/>
        </p:nvSpPr>
        <p:spPr>
          <a:xfrm>
            <a:off x="241730" y="1041813"/>
            <a:ext cx="6711520" cy="5311361"/>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r>
              <a:rPr lang="en-US" sz="3600" b="1" dirty="0">
                <a:solidFill>
                  <a:schemeClr val="tx2">
                    <a:lumMod val="75000"/>
                  </a:schemeClr>
                </a:solidFill>
                <a:latin typeface="Arial Black" panose="020B0A04020102020204" pitchFamily="34" charset="0"/>
              </a:rPr>
              <a:t>SPREAD </a:t>
            </a:r>
          </a:p>
          <a:p>
            <a:pPr fontAlgn="b"/>
            <a:endParaRPr lang="en-GB" sz="1200" b="1" dirty="0">
              <a:solidFill>
                <a:schemeClr val="tx2">
                  <a:lumMod val="75000"/>
                </a:schemeClr>
              </a:solidFill>
              <a:latin typeface="Calibri" panose="020F0502020204030204" pitchFamily="34" charset="0"/>
              <a:cs typeface="Calibri" panose="020F0502020204030204" pitchFamily="34" charset="0"/>
            </a:endParaRPr>
          </a:p>
          <a:p>
            <a:r>
              <a:rPr lang="en-GB" sz="1400" dirty="0">
                <a:solidFill>
                  <a:schemeClr val="tx2">
                    <a:lumMod val="75000"/>
                  </a:schemeClr>
                </a:solidFill>
                <a:latin typeface="Calibri" panose="020F0502020204030204" pitchFamily="34" charset="0"/>
                <a:cs typeface="Calibri" panose="020F0502020204030204" pitchFamily="34" charset="0"/>
              </a:rPr>
              <a:t>Successfully secured 1st year funding to launch the Peri-Operative Service!</a:t>
            </a:r>
          </a:p>
          <a:p>
            <a:endParaRPr lang="en-GB" sz="1400" dirty="0">
              <a:solidFill>
                <a:schemeClr val="tx2">
                  <a:lumMod val="75000"/>
                </a:schemeClr>
              </a:solidFill>
              <a:latin typeface="Calibri" panose="020F0502020204030204" pitchFamily="34" charset="0"/>
              <a:cs typeface="Calibri" panose="020F0502020204030204" pitchFamily="34" charset="0"/>
            </a:endParaRPr>
          </a:p>
          <a:p>
            <a:pPr lvl="0">
              <a:lnSpc>
                <a:spcPct val="107000"/>
              </a:lnSpc>
              <a:spcAft>
                <a:spcPts val="800"/>
              </a:spcAft>
              <a:buSzPts val="1000"/>
            </a:pPr>
            <a:r>
              <a:rPr lang="en-GB" sz="1400" dirty="0">
                <a:solidFill>
                  <a:schemeClr val="tx2">
                    <a:lumMod val="75000"/>
                  </a:schemeClr>
                </a:solidFill>
                <a:latin typeface="Calibri" panose="020F0502020204030204" pitchFamily="34" charset="0"/>
                <a:cs typeface="Calibri" panose="020F0502020204030204" pitchFamily="34" charset="0"/>
              </a:rPr>
              <a:t>The enhanced Peri-operative service will, over time, transform existing POAC resource to further develop the new Peri-Operative service.  </a:t>
            </a:r>
          </a:p>
          <a:p>
            <a:pPr lvl="0">
              <a:lnSpc>
                <a:spcPct val="107000"/>
              </a:lnSpc>
              <a:buSzPts val="1000"/>
            </a:pPr>
            <a:r>
              <a:rPr lang="en-GB" sz="1400" dirty="0">
                <a:solidFill>
                  <a:schemeClr val="tx2">
                    <a:lumMod val="75000"/>
                  </a:schemeClr>
                </a:solidFill>
                <a:latin typeface="Calibri" panose="020F0502020204030204" pitchFamily="34" charset="0"/>
                <a:cs typeface="Calibri" panose="020F0502020204030204" pitchFamily="34" charset="0"/>
              </a:rPr>
              <a:t>In the future, a patient who has undergone a 45–60-minute Peri-Op assessment (at the earlier point of their patient journey following a decision to treat), will only then require a 20-minute POAC appointment, for final pre-surgical checks including bloods and observations. </a:t>
            </a:r>
          </a:p>
          <a:p>
            <a:pPr lvl="0">
              <a:lnSpc>
                <a:spcPct val="107000"/>
              </a:lnSpc>
              <a:buSzPts val="1000"/>
            </a:pPr>
            <a:r>
              <a:rPr lang="en-GB" sz="1400" dirty="0">
                <a:solidFill>
                  <a:schemeClr val="tx2">
                    <a:lumMod val="75000"/>
                  </a:schemeClr>
                </a:solidFill>
                <a:latin typeface="Calibri" panose="020F0502020204030204" pitchFamily="34" charset="0"/>
                <a:cs typeface="Calibri" panose="020F0502020204030204" pitchFamily="34" charset="0"/>
              </a:rPr>
              <a:t> </a:t>
            </a:r>
          </a:p>
          <a:p>
            <a:pPr lvl="0">
              <a:lnSpc>
                <a:spcPct val="107000"/>
              </a:lnSpc>
              <a:buSzPts val="1000"/>
            </a:pPr>
            <a:r>
              <a:rPr lang="en-GB" sz="1400" dirty="0">
                <a:solidFill>
                  <a:schemeClr val="tx2">
                    <a:lumMod val="75000"/>
                  </a:schemeClr>
                </a:solidFill>
                <a:latin typeface="Calibri" panose="020F0502020204030204" pitchFamily="34" charset="0"/>
                <a:cs typeface="Calibri" panose="020F0502020204030204" pitchFamily="34" charset="0"/>
              </a:rPr>
              <a:t>The proposed digital improvements will also lead to efficiencies, as patients will be triaged into risk categories, and lower risk patients seen by lower banded staff.</a:t>
            </a:r>
          </a:p>
          <a:p>
            <a:pPr marL="457200"/>
            <a:r>
              <a:rPr lang="en-GB" sz="1400" dirty="0">
                <a:solidFill>
                  <a:schemeClr val="tx2">
                    <a:lumMod val="75000"/>
                  </a:schemeClr>
                </a:solidFill>
                <a:latin typeface="Calibri" panose="020F0502020204030204" pitchFamily="34" charset="0"/>
                <a:cs typeface="Calibri" panose="020F0502020204030204" pitchFamily="34" charset="0"/>
              </a:rPr>
              <a:t> </a:t>
            </a:r>
          </a:p>
          <a:p>
            <a:pPr lvl="0">
              <a:lnSpc>
                <a:spcPct val="107000"/>
              </a:lnSpc>
              <a:buSzPts val="1000"/>
            </a:pPr>
            <a:r>
              <a:rPr lang="en-GB" sz="1400" dirty="0">
                <a:solidFill>
                  <a:schemeClr val="tx2">
                    <a:lumMod val="75000"/>
                  </a:schemeClr>
                </a:solidFill>
                <a:latin typeface="Calibri" panose="020F0502020204030204" pitchFamily="34" charset="0"/>
                <a:cs typeface="Calibri" panose="020F0502020204030204" pitchFamily="34" charset="0"/>
              </a:rPr>
              <a:t>Over time there will be a shift in demand along the lines of that indicated in the graphs here, leading to a transfer of resources as part of the designed transformation from POAC into Peri-Operative Services </a:t>
            </a:r>
          </a:p>
          <a:p>
            <a:pPr marL="457200"/>
            <a:r>
              <a:rPr lang="en-GB" sz="1200" dirty="0">
                <a:solidFill>
                  <a:schemeClr val="tx2">
                    <a:lumMod val="75000"/>
                  </a:schemeClr>
                </a:solidFill>
              </a:rPr>
              <a:t> </a:t>
            </a:r>
          </a:p>
          <a:p>
            <a:endParaRPr lang="en-GB" sz="1200" dirty="0">
              <a:solidFill>
                <a:schemeClr val="tx2">
                  <a:lumMod val="75000"/>
                </a:schemeClr>
              </a:solidFill>
            </a:endParaRPr>
          </a:p>
          <a:p>
            <a:pPr fontAlgn="b"/>
            <a:endParaRPr lang="en-GB" sz="1200" dirty="0">
              <a:solidFill>
                <a:srgbClr val="000000"/>
              </a:solidFill>
              <a:latin typeface="Calibri" panose="020F0502020204030204" pitchFamily="34" charset="0"/>
            </a:endParaRPr>
          </a:p>
          <a:p>
            <a:pPr marL="0" algn="l" rtl="0" eaLnBrk="1" fontAlgn="b" latinLnBrk="0" hangingPunct="1">
              <a:spcBef>
                <a:spcPts val="0"/>
              </a:spcBef>
              <a:spcAft>
                <a:spcPts val="0"/>
              </a:spcAft>
            </a:pPr>
            <a:endParaRPr lang="en-US" sz="1200" dirty="0">
              <a:solidFill>
                <a:srgbClr val="000000"/>
              </a:solidFill>
              <a:latin typeface="Calibri" panose="020F0502020204030204" pitchFamily="34" charset="0"/>
            </a:endParaRPr>
          </a:p>
          <a:p>
            <a:pPr marL="0" algn="l" rtl="0" eaLnBrk="1" fontAlgn="b"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endParaRPr lang="en-GB" sz="1200" b="0" i="0" u="none" strike="noStrike" dirty="0">
              <a:effectLst/>
              <a:latin typeface="Arial" panose="020B0604020202020204" pitchFamily="34" charset="0"/>
            </a:endParaRPr>
          </a:p>
          <a:p>
            <a:endParaRPr lang="en-US" sz="1400" b="0" dirty="0">
              <a:solidFill>
                <a:schemeClr val="tx2">
                  <a:lumMod val="75000"/>
                </a:schemeClr>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81D63F87-FF2A-94B9-131D-7BC35E10B1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62" y="-130391"/>
            <a:ext cx="1731901" cy="1779699"/>
          </a:xfrm>
          <a:prstGeom prst="rect">
            <a:avLst/>
          </a:prstGeom>
        </p:spPr>
      </p:pic>
      <p:graphicFrame>
        <p:nvGraphicFramePr>
          <p:cNvPr id="23" name="Chart 22">
            <a:extLst>
              <a:ext uri="{FF2B5EF4-FFF2-40B4-BE49-F238E27FC236}">
                <a16:creationId xmlns:a16="http://schemas.microsoft.com/office/drawing/2014/main" id="{AFDA3486-6CBA-F822-3E24-820CE5235C4F}"/>
              </a:ext>
            </a:extLst>
          </p:cNvPr>
          <p:cNvGraphicFramePr>
            <a:graphicFrameLocks/>
          </p:cNvGraphicFramePr>
          <p:nvPr>
            <p:extLst>
              <p:ext uri="{D42A27DB-BD31-4B8C-83A1-F6EECF244321}">
                <p14:modId xmlns:p14="http://schemas.microsoft.com/office/powerpoint/2010/main" val="3097143922"/>
              </p:ext>
            </p:extLst>
          </p:nvPr>
        </p:nvGraphicFramePr>
        <p:xfrm>
          <a:off x="8382001" y="2895676"/>
          <a:ext cx="3701628" cy="17715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DE12316E-19C1-0DD6-3D38-F871443B3367}"/>
              </a:ext>
            </a:extLst>
          </p:cNvPr>
          <p:cNvGraphicFramePr>
            <a:graphicFrameLocks/>
          </p:cNvGraphicFramePr>
          <p:nvPr>
            <p:extLst>
              <p:ext uri="{D42A27DB-BD31-4B8C-83A1-F6EECF244321}">
                <p14:modId xmlns:p14="http://schemas.microsoft.com/office/powerpoint/2010/main" val="2745860279"/>
              </p:ext>
            </p:extLst>
          </p:nvPr>
        </p:nvGraphicFramePr>
        <p:xfrm>
          <a:off x="7109396" y="4803784"/>
          <a:ext cx="3869581" cy="1520514"/>
        </p:xfrm>
        <a:graphic>
          <a:graphicData uri="http://schemas.openxmlformats.org/drawingml/2006/chart">
            <c:chart xmlns:c="http://schemas.openxmlformats.org/drawingml/2006/chart" xmlns:r="http://schemas.openxmlformats.org/officeDocument/2006/relationships" r:id="rId7"/>
          </a:graphicData>
        </a:graphic>
      </p:graphicFrame>
      <p:pic>
        <p:nvPicPr>
          <p:cNvPr id="26" name="Picture 25">
            <a:extLst>
              <a:ext uri="{FF2B5EF4-FFF2-40B4-BE49-F238E27FC236}">
                <a16:creationId xmlns:a16="http://schemas.microsoft.com/office/drawing/2014/main" id="{C9ACE2F9-26CE-3F23-8E76-7D7FD64ED7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809"/>
          <a:stretch/>
        </p:blipFill>
        <p:spPr>
          <a:xfrm>
            <a:off x="7378682" y="3864822"/>
            <a:ext cx="923622" cy="831003"/>
          </a:xfrm>
          <a:prstGeom prst="rect">
            <a:avLst/>
          </a:prstGeom>
        </p:spPr>
      </p:pic>
    </p:spTree>
    <p:extLst>
      <p:ext uri="{BB962C8B-B14F-4D97-AF65-F5344CB8AC3E}">
        <p14:creationId xmlns:p14="http://schemas.microsoft.com/office/powerpoint/2010/main" val="424540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758943" y="181725"/>
            <a:ext cx="8718331" cy="485993"/>
          </a:xfrm>
          <a:prstGeom prst="rect">
            <a:avLst/>
          </a:prstGeom>
        </p:spPr>
        <p:txBody>
          <a:bodyPr vert="horz" lIns="91440" tIns="45720" rIns="91440" bIns="45720" rtlCol="0">
            <a:noAutofit/>
          </a:bodyPr>
          <a:lstStyle>
            <a:defPPr>
              <a:defRPr lang="en-US"/>
            </a:defPPr>
            <a:lvl1pPr indent="0" algn="ctr">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Summary of Project Benefits </a:t>
            </a:r>
          </a:p>
        </p:txBody>
      </p:sp>
      <p:grpSp>
        <p:nvGrpSpPr>
          <p:cNvPr id="26" name="Group 91">
            <a:extLst>
              <a:ext uri="{FF2B5EF4-FFF2-40B4-BE49-F238E27FC236}">
                <a16:creationId xmlns:a16="http://schemas.microsoft.com/office/drawing/2014/main" id="{BA4AF397-9F6F-699F-EA5E-F997EE0A73FF}"/>
              </a:ext>
            </a:extLst>
          </p:cNvPr>
          <p:cNvGrpSpPr/>
          <p:nvPr/>
        </p:nvGrpSpPr>
        <p:grpSpPr>
          <a:xfrm>
            <a:off x="10591800" y="50217"/>
            <a:ext cx="1491828" cy="1108165"/>
            <a:chOff x="0" y="0"/>
            <a:chExt cx="2248648" cy="1700758"/>
          </a:xfrm>
        </p:grpSpPr>
        <p:sp>
          <p:nvSpPr>
            <p:cNvPr id="27" name="AutoShape 92">
              <a:extLst>
                <a:ext uri="{FF2B5EF4-FFF2-40B4-BE49-F238E27FC236}">
                  <a16:creationId xmlns:a16="http://schemas.microsoft.com/office/drawing/2014/main" id="{48D95128-561E-E1B9-C85F-2DBF1FB6BFAD}"/>
                </a:ext>
              </a:extLst>
            </p:cNvPr>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28" name="AutoShape 93">
              <a:extLst>
                <a:ext uri="{FF2B5EF4-FFF2-40B4-BE49-F238E27FC236}">
                  <a16:creationId xmlns:a16="http://schemas.microsoft.com/office/drawing/2014/main" id="{0E4BA48A-32B8-F70E-3388-5B52A38DF046}"/>
                </a:ext>
              </a:extLst>
            </p:cNvPr>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29" name="AutoShape 94">
              <a:extLst>
                <a:ext uri="{FF2B5EF4-FFF2-40B4-BE49-F238E27FC236}">
                  <a16:creationId xmlns:a16="http://schemas.microsoft.com/office/drawing/2014/main" id="{793B103A-A6CA-97C3-4D24-51EB07D36AC4}"/>
                </a:ext>
              </a:extLst>
            </p:cNvPr>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30" name="AutoShape 95">
              <a:extLst>
                <a:ext uri="{FF2B5EF4-FFF2-40B4-BE49-F238E27FC236}">
                  <a16:creationId xmlns:a16="http://schemas.microsoft.com/office/drawing/2014/main" id="{D84E2A02-ACB1-1CD3-D705-F519020FFCB6}"/>
                </a:ext>
              </a:extLst>
            </p:cNvPr>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31" name="AutoShape 96">
              <a:extLst>
                <a:ext uri="{FF2B5EF4-FFF2-40B4-BE49-F238E27FC236}">
                  <a16:creationId xmlns:a16="http://schemas.microsoft.com/office/drawing/2014/main" id="{43B633C6-3111-BA02-8E7F-0BC3D71D34B6}"/>
                </a:ext>
              </a:extLst>
            </p:cNvPr>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32" name="AutoShape 97">
              <a:extLst>
                <a:ext uri="{FF2B5EF4-FFF2-40B4-BE49-F238E27FC236}">
                  <a16:creationId xmlns:a16="http://schemas.microsoft.com/office/drawing/2014/main" id="{5A01ADB0-91BE-6E33-EFE7-3C2C368DF0AC}"/>
                </a:ext>
              </a:extLst>
            </p:cNvPr>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33" name="AutoShape 98">
              <a:extLst>
                <a:ext uri="{FF2B5EF4-FFF2-40B4-BE49-F238E27FC236}">
                  <a16:creationId xmlns:a16="http://schemas.microsoft.com/office/drawing/2014/main" id="{A93F8B96-7B62-8B12-7F80-AD9729557735}"/>
                </a:ext>
              </a:extLst>
            </p:cNvPr>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34" name="Group 99">
              <a:extLst>
                <a:ext uri="{FF2B5EF4-FFF2-40B4-BE49-F238E27FC236}">
                  <a16:creationId xmlns:a16="http://schemas.microsoft.com/office/drawing/2014/main" id="{78E5053A-AA13-DBC6-E809-C5FDC8CAE9A5}"/>
                </a:ext>
              </a:extLst>
            </p:cNvPr>
            <p:cNvGrpSpPr/>
            <p:nvPr/>
          </p:nvGrpSpPr>
          <p:grpSpPr>
            <a:xfrm>
              <a:off x="35917" y="24938"/>
              <a:ext cx="1628883" cy="1636184"/>
              <a:chOff x="14163" y="0"/>
              <a:chExt cx="6321664" cy="6350000"/>
            </a:xfrm>
          </p:grpSpPr>
          <p:sp>
            <p:nvSpPr>
              <p:cNvPr id="40" name="Freeform 100">
                <a:extLst>
                  <a:ext uri="{FF2B5EF4-FFF2-40B4-BE49-F238E27FC236}">
                    <a16:creationId xmlns:a16="http://schemas.microsoft.com/office/drawing/2014/main" id="{9CA51E36-6EE8-14B0-8088-C663603775D3}"/>
                  </a:ext>
                </a:extLst>
              </p:cNvPr>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5" name="Group 101">
              <a:extLst>
                <a:ext uri="{FF2B5EF4-FFF2-40B4-BE49-F238E27FC236}">
                  <a16:creationId xmlns:a16="http://schemas.microsoft.com/office/drawing/2014/main" id="{BB121EFD-B2A4-BC1B-713B-F0DB4E078226}"/>
                </a:ext>
              </a:extLst>
            </p:cNvPr>
            <p:cNvGrpSpPr>
              <a:grpSpLocks noChangeAspect="1"/>
            </p:cNvGrpSpPr>
            <p:nvPr/>
          </p:nvGrpSpPr>
          <p:grpSpPr>
            <a:xfrm>
              <a:off x="0" y="0"/>
              <a:ext cx="1700758" cy="1700758"/>
              <a:chOff x="0" y="0"/>
              <a:chExt cx="6355080" cy="6355080"/>
            </a:xfrm>
          </p:grpSpPr>
          <p:sp>
            <p:nvSpPr>
              <p:cNvPr id="39" name="Freeform 102">
                <a:extLst>
                  <a:ext uri="{FF2B5EF4-FFF2-40B4-BE49-F238E27FC236}">
                    <a16:creationId xmlns:a16="http://schemas.microsoft.com/office/drawing/2014/main" id="{CC984B07-C88A-BB4B-CC34-8D03AFB7C48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36" name="TextBox 103">
              <a:extLst>
                <a:ext uri="{FF2B5EF4-FFF2-40B4-BE49-F238E27FC236}">
                  <a16:creationId xmlns:a16="http://schemas.microsoft.com/office/drawing/2014/main" id="{1D9BC6D4-D79C-3B66-DAA4-9102DC7CA443}"/>
                </a:ext>
              </a:extLst>
            </p:cNvPr>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37" name="TextBox 104">
              <a:extLst>
                <a:ext uri="{FF2B5EF4-FFF2-40B4-BE49-F238E27FC236}">
                  <a16:creationId xmlns:a16="http://schemas.microsoft.com/office/drawing/2014/main" id="{EAD23643-9B21-500F-D384-9CA7F4C0FA67}"/>
                </a:ext>
              </a:extLst>
            </p:cNvPr>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38" name="TextBox 105">
              <a:extLst>
                <a:ext uri="{FF2B5EF4-FFF2-40B4-BE49-F238E27FC236}">
                  <a16:creationId xmlns:a16="http://schemas.microsoft.com/office/drawing/2014/main" id="{32F3CFC7-F172-B827-0341-A81054DEC936}"/>
                </a:ext>
              </a:extLst>
            </p:cNvPr>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41" name="Rectangle: Rounded Corners 40">
            <a:extLst>
              <a:ext uri="{FF2B5EF4-FFF2-40B4-BE49-F238E27FC236}">
                <a16:creationId xmlns:a16="http://schemas.microsoft.com/office/drawing/2014/main" id="{904D9CE9-FA2F-94A7-B0E4-70D7464DED81}"/>
              </a:ext>
            </a:extLst>
          </p:cNvPr>
          <p:cNvSpPr/>
          <p:nvPr/>
        </p:nvSpPr>
        <p:spPr>
          <a:xfrm>
            <a:off x="241729" y="1041813"/>
            <a:ext cx="8206531" cy="5301837"/>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r>
              <a:rPr lang="en-US" sz="3600" b="1" dirty="0">
                <a:solidFill>
                  <a:schemeClr val="tx2">
                    <a:lumMod val="75000"/>
                  </a:schemeClr>
                </a:solidFill>
                <a:latin typeface="Arial Black" panose="020B0A04020102020204" pitchFamily="34" charset="0"/>
              </a:rPr>
              <a:t>PROJECTS BENEFITS</a:t>
            </a:r>
            <a:endParaRPr lang="en-US" sz="2800" b="1" dirty="0">
              <a:solidFill>
                <a:schemeClr val="tx2">
                  <a:lumMod val="75000"/>
                </a:schemeClr>
              </a:solidFill>
              <a:latin typeface="Arial Black" panose="020B0A04020102020204" pitchFamily="34" charset="0"/>
            </a:endParaRPr>
          </a:p>
          <a:p>
            <a:pPr fontAlgn="b"/>
            <a:endParaRPr lang="en-GB" sz="1200" b="1" dirty="0">
              <a:solidFill>
                <a:schemeClr val="tx2">
                  <a:lumMod val="75000"/>
                </a:schemeClr>
              </a:solidFill>
              <a:latin typeface="Calibri" panose="020F0502020204030204" pitchFamily="34" charset="0"/>
              <a:cs typeface="Calibri" panose="020F0502020204030204" pitchFamily="34" charset="0"/>
            </a:endParaRPr>
          </a:p>
          <a:p>
            <a:pPr marL="0" marR="0" indent="0" algn="l">
              <a:lnSpc>
                <a:spcPct val="119000"/>
              </a:lnSpc>
              <a:spcBef>
                <a:spcPts val="0"/>
              </a:spcBef>
              <a:spcAft>
                <a:spcPts val="600"/>
              </a:spcAft>
            </a:pPr>
            <a:r>
              <a:rPr lang="en-US" sz="1200" b="1" dirty="0">
                <a:solidFill>
                  <a:schemeClr val="tx2">
                    <a:lumMod val="75000"/>
                  </a:schemeClr>
                </a:solidFill>
                <a:latin typeface="Arial Black" panose="020B0A04020102020204" pitchFamily="34" charset="0"/>
              </a:rPr>
              <a:t>Project benefits are already being seen with a small % of patients being screened and assessed earlier in their pathway.  Long term anticipated benefits:</a:t>
            </a:r>
          </a:p>
          <a:p>
            <a:pPr marL="0" marR="0" indent="0" algn="l">
              <a:lnSpc>
                <a:spcPct val="119000"/>
              </a:lnSpc>
              <a:spcBef>
                <a:spcPts val="0"/>
              </a:spcBef>
              <a:spcAft>
                <a:spcPts val="600"/>
              </a:spcAft>
            </a:pPr>
            <a:r>
              <a:rPr lang="en-US" sz="1200" b="1" dirty="0">
                <a:solidFill>
                  <a:schemeClr val="tx2">
                    <a:lumMod val="75000"/>
                  </a:schemeClr>
                </a:solidFill>
                <a:latin typeface="Arial Black" panose="020B0A04020102020204" pitchFamily="34" charset="0"/>
              </a:rPr>
              <a:t>Colleague satisfaction:</a:t>
            </a:r>
          </a:p>
          <a:p>
            <a:pPr marL="0" marR="0" indent="0" algn="l">
              <a:lnSpc>
                <a:spcPct val="119000"/>
              </a:lnSpc>
              <a:spcBef>
                <a:spcPts val="0"/>
              </a:spcBef>
              <a:spcAft>
                <a:spcPts val="600"/>
              </a:spcAft>
            </a:pPr>
            <a:r>
              <a:rPr lang="en-US" sz="1100" dirty="0">
                <a:solidFill>
                  <a:schemeClr val="tx2">
                    <a:lumMod val="75000"/>
                  </a:schemeClr>
                </a:solidFill>
                <a:latin typeface="Calibri" panose="020F0502020204030204" pitchFamily="34" charset="0"/>
                <a:cs typeface="Calibri" panose="020F0502020204030204" pitchFamily="34" charset="0"/>
              </a:rPr>
              <a:t>Our approach encourages problem-solving and mutual learning among employees leading to increased productivity. This enhances overall problem-solving, creates potential for change and boosts efficiency for remote working teams</a:t>
            </a:r>
          </a:p>
          <a:p>
            <a:pPr marL="0" marR="0" indent="0" algn="l">
              <a:lnSpc>
                <a:spcPct val="119000"/>
              </a:lnSpc>
              <a:spcBef>
                <a:spcPts val="0"/>
              </a:spcBef>
              <a:spcAft>
                <a:spcPts val="600"/>
              </a:spcAft>
            </a:pPr>
            <a:r>
              <a:rPr lang="en-US" sz="1200" b="1" dirty="0">
                <a:solidFill>
                  <a:schemeClr val="tx2">
                    <a:lumMod val="75000"/>
                  </a:schemeClr>
                </a:solidFill>
                <a:latin typeface="Arial Black" panose="020B0A04020102020204" pitchFamily="34" charset="0"/>
              </a:rPr>
              <a:t>Health outcomes:</a:t>
            </a:r>
          </a:p>
          <a:p>
            <a:pPr marL="0" marR="0" indent="0" algn="l">
              <a:lnSpc>
                <a:spcPct val="119000"/>
              </a:lnSpc>
              <a:spcBef>
                <a:spcPts val="0"/>
              </a:spcBef>
              <a:spcAft>
                <a:spcPts val="600"/>
              </a:spcAft>
            </a:pPr>
            <a:r>
              <a:rPr lang="en-US" sz="1100" dirty="0">
                <a:solidFill>
                  <a:schemeClr val="tx2">
                    <a:lumMod val="75000"/>
                  </a:schemeClr>
                </a:solidFill>
                <a:latin typeface="Calibri" panose="020F0502020204030204" pitchFamily="34" charset="0"/>
                <a:cs typeface="Calibri" panose="020F0502020204030204" pitchFamily="34" charset="0"/>
              </a:rPr>
              <a:t>Patients with undiagnosed conditions such as diabetes and anaemia will have their condition identified and optimized more quickly, leading to less time in poor health.  Patients will have opportunity to improve their overall health, </a:t>
            </a:r>
            <a:r>
              <a:rPr lang="en-US" sz="1100" dirty="0" err="1">
                <a:solidFill>
                  <a:schemeClr val="tx2">
                    <a:lumMod val="75000"/>
                  </a:schemeClr>
                </a:solidFill>
                <a:latin typeface="Calibri" panose="020F0502020204030204" pitchFamily="34" charset="0"/>
                <a:cs typeface="Calibri" panose="020F0502020204030204" pitchFamily="34" charset="0"/>
              </a:rPr>
              <a:t>i.e</a:t>
            </a:r>
            <a:r>
              <a:rPr lang="en-US" sz="1100" dirty="0">
                <a:solidFill>
                  <a:schemeClr val="tx2">
                    <a:lumMod val="75000"/>
                  </a:schemeClr>
                </a:solidFill>
                <a:latin typeface="Calibri" panose="020F0502020204030204" pitchFamily="34" charset="0"/>
                <a:cs typeface="Calibri" panose="020F0502020204030204" pitchFamily="34" charset="0"/>
              </a:rPr>
              <a:t> by reducing smoking to ensure a quicker recovery post-surgery.</a:t>
            </a:r>
            <a:endParaRPr lang="en-US" sz="1050" b="1" dirty="0">
              <a:solidFill>
                <a:schemeClr val="tx2">
                  <a:lumMod val="75000"/>
                </a:schemeClr>
              </a:solidFill>
              <a:latin typeface="Arial Black" panose="020B0A04020102020204" pitchFamily="34" charset="0"/>
            </a:endParaRPr>
          </a:p>
          <a:p>
            <a:pPr marL="0" marR="0" indent="0" algn="l">
              <a:lnSpc>
                <a:spcPct val="119000"/>
              </a:lnSpc>
              <a:spcBef>
                <a:spcPts val="0"/>
              </a:spcBef>
              <a:spcAft>
                <a:spcPts val="600"/>
              </a:spcAft>
            </a:pPr>
            <a:r>
              <a:rPr lang="en-US" sz="1200" b="1" dirty="0">
                <a:solidFill>
                  <a:schemeClr val="tx2">
                    <a:lumMod val="75000"/>
                  </a:schemeClr>
                </a:solidFill>
                <a:latin typeface="Arial Black" panose="020B0A04020102020204" pitchFamily="34" charset="0"/>
              </a:rPr>
              <a:t>Lower costs:</a:t>
            </a:r>
          </a:p>
          <a:p>
            <a:pPr>
              <a:lnSpc>
                <a:spcPct val="119000"/>
              </a:lnSpc>
              <a:spcAft>
                <a:spcPts val="600"/>
              </a:spcAft>
            </a:pPr>
            <a:r>
              <a:rPr lang="en-GB" sz="1100" dirty="0">
                <a:solidFill>
                  <a:schemeClr val="tx2">
                    <a:lumMod val="75000"/>
                  </a:schemeClr>
                </a:solidFill>
                <a:latin typeface="Calibri" panose="020F0502020204030204" pitchFamily="34" charset="0"/>
                <a:cs typeface="Calibri" panose="020F0502020204030204" pitchFamily="34" charset="0"/>
              </a:rPr>
              <a:t>Shorter length of stay in hospital due to swifter recovery. Shorter period with restrictions on normal daily activity. Fewer re-admissions to hospital post-surgery  and, in some cases, decision not to surgical treat</a:t>
            </a:r>
            <a:endParaRPr lang="en-US" sz="1050" b="1" dirty="0">
              <a:solidFill>
                <a:schemeClr val="tx2">
                  <a:lumMod val="75000"/>
                </a:schemeClr>
              </a:solidFill>
              <a:latin typeface="Arial Black" panose="020B0A04020102020204" pitchFamily="34" charset="0"/>
            </a:endParaRPr>
          </a:p>
          <a:p>
            <a:pPr marL="0" marR="0" indent="0" algn="l">
              <a:lnSpc>
                <a:spcPct val="119000"/>
              </a:lnSpc>
              <a:spcBef>
                <a:spcPts val="0"/>
              </a:spcBef>
              <a:spcAft>
                <a:spcPts val="600"/>
              </a:spcAft>
            </a:pPr>
            <a:r>
              <a:rPr lang="en-US" sz="1200" b="1" dirty="0">
                <a:solidFill>
                  <a:schemeClr val="tx2">
                    <a:lumMod val="75000"/>
                  </a:schemeClr>
                </a:solidFill>
                <a:latin typeface="Arial Black" panose="020B0A04020102020204" pitchFamily="34" charset="0"/>
              </a:rPr>
              <a:t>Care experience:</a:t>
            </a:r>
          </a:p>
          <a:p>
            <a:pPr fontAlgn="base"/>
            <a:r>
              <a:rPr lang="en-GB" sz="1100" dirty="0">
                <a:solidFill>
                  <a:schemeClr val="tx2">
                    <a:lumMod val="75000"/>
                  </a:schemeClr>
                </a:solidFill>
                <a:latin typeface="Calibri" panose="020F0502020204030204" pitchFamily="34" charset="0"/>
                <a:cs typeface="Calibri" panose="020F0502020204030204" pitchFamily="34" charset="0"/>
              </a:rPr>
              <a:t>Time spent waiting for surgery is invested in optimising health and supporting lasting lifestyle improvements. Patient are fully informed about the risks and benefits of surgery, thereby increasing patient empowerment.  Fewer instances of patient regret post-surgery </a:t>
            </a:r>
          </a:p>
          <a:p>
            <a:pPr fontAlgn="base"/>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ase"/>
            <a:endParaRPr lang="en-GB" sz="1100" dirty="0">
              <a:solidFill>
                <a:srgbClr val="FF0000"/>
              </a:solidFill>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endParaRPr lang="en-US" sz="1100" dirty="0">
              <a:solidFill>
                <a:srgbClr val="FF0000"/>
              </a:solidFill>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endParaRPr lang="en-GB" sz="1100" dirty="0">
              <a:solidFill>
                <a:srgbClr val="FF0000"/>
              </a:solidFill>
              <a:latin typeface="Calibri" panose="020F0502020204030204" pitchFamily="34" charset="0"/>
              <a:cs typeface="Calibri" panose="020F0502020204030204" pitchFamily="34" charset="0"/>
            </a:endParaRPr>
          </a:p>
          <a:p>
            <a:endParaRPr lang="en-US" sz="1400" b="0" dirty="0">
              <a:solidFill>
                <a:schemeClr val="tx2">
                  <a:lumMod val="75000"/>
                </a:schemeClr>
              </a:solidFill>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3AFF4638-C1CA-15CA-90A4-35B4F59C8D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09"/>
          <a:stretch/>
        </p:blipFill>
        <p:spPr>
          <a:xfrm>
            <a:off x="8954448" y="1207425"/>
            <a:ext cx="3054891" cy="2748556"/>
          </a:xfrm>
          <a:prstGeom prst="rect">
            <a:avLst/>
          </a:prstGeom>
        </p:spPr>
      </p:pic>
      <p:graphicFrame>
        <p:nvGraphicFramePr>
          <p:cNvPr id="42" name="Table 41">
            <a:extLst>
              <a:ext uri="{FF2B5EF4-FFF2-40B4-BE49-F238E27FC236}">
                <a16:creationId xmlns:a16="http://schemas.microsoft.com/office/drawing/2014/main" id="{7C0DEF4C-9024-FD5F-295D-7E65506BD837}"/>
              </a:ext>
            </a:extLst>
          </p:cNvPr>
          <p:cNvGraphicFramePr>
            <a:graphicFrameLocks noGrp="1"/>
          </p:cNvGraphicFramePr>
          <p:nvPr>
            <p:extLst>
              <p:ext uri="{D42A27DB-BD31-4B8C-83A1-F6EECF244321}">
                <p14:modId xmlns:p14="http://schemas.microsoft.com/office/powerpoint/2010/main" val="460530541"/>
              </p:ext>
            </p:extLst>
          </p:nvPr>
        </p:nvGraphicFramePr>
        <p:xfrm>
          <a:off x="8629650" y="3955980"/>
          <a:ext cx="3320621" cy="2397193"/>
        </p:xfrm>
        <a:graphic>
          <a:graphicData uri="http://schemas.openxmlformats.org/drawingml/2006/table">
            <a:tbl>
              <a:tblPr/>
              <a:tblGrid>
                <a:gridCol w="586262">
                  <a:extLst>
                    <a:ext uri="{9D8B030D-6E8A-4147-A177-3AD203B41FA5}">
                      <a16:colId xmlns:a16="http://schemas.microsoft.com/office/drawing/2014/main" val="464946340"/>
                    </a:ext>
                  </a:extLst>
                </a:gridCol>
                <a:gridCol w="2734359">
                  <a:extLst>
                    <a:ext uri="{9D8B030D-6E8A-4147-A177-3AD203B41FA5}">
                      <a16:colId xmlns:a16="http://schemas.microsoft.com/office/drawing/2014/main" val="4065660013"/>
                    </a:ext>
                  </a:extLst>
                </a:gridCol>
              </a:tblGrid>
              <a:tr h="268806">
                <a:tc gridSpan="2">
                  <a:txBody>
                    <a:bodyPr/>
                    <a:lstStyle/>
                    <a:p>
                      <a:pPr algn="r" fontAlgn="b"/>
                      <a:r>
                        <a:rPr lang="en-US" sz="1050" b="1" i="0" u="none" strike="noStrike" dirty="0">
                          <a:solidFill>
                            <a:srgbClr val="000000"/>
                          </a:solidFill>
                          <a:effectLst/>
                          <a:latin typeface="Calibri" panose="020F0502020204030204" pitchFamily="34" charset="0"/>
                        </a:rPr>
                        <a:t>Helping our surgical patients achieve their goals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extLst>
                  <a:ext uri="{0D108BD9-81ED-4DB2-BD59-A6C34878D82A}">
                    <a16:rowId xmlns:a16="http://schemas.microsoft.com/office/drawing/2014/main" val="2760376777"/>
                  </a:ext>
                </a:extLst>
              </a:tr>
              <a:tr h="534322">
                <a:tc>
                  <a:txBody>
                    <a:bodyPr/>
                    <a:lstStyle/>
                    <a:p>
                      <a:pPr algn="l" fontAlgn="b"/>
                      <a:r>
                        <a:rPr lang="en-GB" sz="7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 in 7 patients regret having surgery either because they didn’t achieve the outcomes they were hoping for or worse, surgery created complications they hadn’t been aware of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432557"/>
                  </a:ext>
                </a:extLst>
              </a:tr>
              <a:tr h="773982">
                <a:tc>
                  <a:txBody>
                    <a:bodyPr/>
                    <a:lstStyle/>
                    <a:p>
                      <a:pPr algn="l" fontAlgn="b"/>
                      <a:r>
                        <a:rPr lang="en-GB" sz="7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Peri-Operative services aims to </a:t>
                      </a:r>
                      <a:r>
                        <a:rPr lang="en-US" sz="800" b="1" i="0" u="none" strike="noStrike" dirty="0" err="1">
                          <a:solidFill>
                            <a:srgbClr val="000000"/>
                          </a:solidFill>
                          <a:effectLst/>
                          <a:latin typeface="Calibri" panose="020F0502020204030204" pitchFamily="34" charset="0"/>
                        </a:rPr>
                        <a:t>optimise</a:t>
                      </a:r>
                      <a:r>
                        <a:rPr lang="en-US" sz="800" b="1" i="0" u="none" strike="noStrike" dirty="0">
                          <a:solidFill>
                            <a:srgbClr val="000000"/>
                          </a:solidFill>
                          <a:effectLst/>
                          <a:latin typeface="Calibri" panose="020F0502020204030204" pitchFamily="34" charset="0"/>
                        </a:rPr>
                        <a:t> the health of patients, from the moment surgery is contemplated through to full recovery.  We can help to identify areas where we can make improvements to the patient pathway by </a:t>
                      </a:r>
                      <a:r>
                        <a:rPr lang="en-US" sz="800" b="1" i="0" u="none" strike="noStrike" dirty="0" err="1">
                          <a:solidFill>
                            <a:srgbClr val="000000"/>
                          </a:solidFill>
                          <a:effectLst/>
                          <a:latin typeface="Calibri" panose="020F0502020204030204" pitchFamily="34" charset="0"/>
                        </a:rPr>
                        <a:t>optimising</a:t>
                      </a:r>
                      <a:r>
                        <a:rPr lang="en-US" sz="800" b="1" i="0" u="none" strike="noStrike" dirty="0">
                          <a:solidFill>
                            <a:srgbClr val="000000"/>
                          </a:solidFill>
                          <a:effectLst/>
                          <a:latin typeface="Calibri" panose="020F0502020204030204" pitchFamily="34" charset="0"/>
                        </a:rPr>
                        <a:t> long term health conditions, general health, exercise and wellbeing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764934"/>
                  </a:ext>
                </a:extLst>
              </a:tr>
              <a:tr h="400742">
                <a:tc>
                  <a:txBody>
                    <a:bodyPr/>
                    <a:lstStyle/>
                    <a:p>
                      <a:pPr algn="l" fontAlgn="b"/>
                      <a:r>
                        <a:rPr lang="en-GB" sz="700" b="0"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You can help to encourage patient education by remembering our moto ‘Fitter, Better, Sooner’ for surgery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38445"/>
                  </a:ext>
                </a:extLst>
              </a:tr>
              <a:tr h="419341">
                <a:tc gridSpan="2">
                  <a:txBody>
                    <a:bodyPr/>
                    <a:lstStyle/>
                    <a:p>
                      <a:pPr algn="r" fontAlgn="ctr"/>
                      <a:r>
                        <a:rPr lang="en-US" sz="1050" b="1" i="0" u="none" strike="noStrike" dirty="0">
                          <a:solidFill>
                            <a:srgbClr val="000000"/>
                          </a:solidFill>
                          <a:effectLst/>
                          <a:latin typeface="Calibri" panose="020F0502020204030204" pitchFamily="34" charset="0"/>
                        </a:rPr>
                        <a:t>Contact the team for more information: peri.op@somersetft.nhs.uk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extLst>
                  <a:ext uri="{0D108BD9-81ED-4DB2-BD59-A6C34878D82A}">
                    <a16:rowId xmlns:a16="http://schemas.microsoft.com/office/drawing/2014/main" val="541702137"/>
                  </a:ext>
                </a:extLst>
              </a:tr>
            </a:tbl>
          </a:graphicData>
        </a:graphic>
      </p:graphicFrame>
      <p:pic>
        <p:nvPicPr>
          <p:cNvPr id="43" name="Picture 42">
            <a:extLst>
              <a:ext uri="{FF2B5EF4-FFF2-40B4-BE49-F238E27FC236}">
                <a16:creationId xmlns:a16="http://schemas.microsoft.com/office/drawing/2014/main" id="{F46DDF59-40BD-75F5-F171-92A5BD38490C}"/>
              </a:ext>
            </a:extLst>
          </p:cNvPr>
          <p:cNvPicPr>
            <a:picLocks noChangeAspect="1"/>
          </p:cNvPicPr>
          <p:nvPr/>
        </p:nvPicPr>
        <p:blipFill>
          <a:blip r:embed="rId4"/>
          <a:stretch>
            <a:fillRect/>
          </a:stretch>
        </p:blipFill>
        <p:spPr>
          <a:xfrm>
            <a:off x="8696755" y="4263225"/>
            <a:ext cx="474952" cy="489952"/>
          </a:xfrm>
          <a:prstGeom prst="rect">
            <a:avLst/>
          </a:prstGeom>
        </p:spPr>
      </p:pic>
      <p:pic>
        <p:nvPicPr>
          <p:cNvPr id="44" name="Picture 43">
            <a:extLst>
              <a:ext uri="{FF2B5EF4-FFF2-40B4-BE49-F238E27FC236}">
                <a16:creationId xmlns:a16="http://schemas.microsoft.com/office/drawing/2014/main" id="{8A9F2B9B-A790-2E77-DBAB-27F555D59F39}"/>
              </a:ext>
            </a:extLst>
          </p:cNvPr>
          <p:cNvPicPr>
            <a:picLocks noChangeAspect="1"/>
          </p:cNvPicPr>
          <p:nvPr/>
        </p:nvPicPr>
        <p:blipFill>
          <a:blip r:embed="rId5"/>
          <a:stretch>
            <a:fillRect/>
          </a:stretch>
        </p:blipFill>
        <p:spPr>
          <a:xfrm>
            <a:off x="8714885" y="4886328"/>
            <a:ext cx="419550" cy="436521"/>
          </a:xfrm>
          <a:prstGeom prst="rect">
            <a:avLst/>
          </a:prstGeom>
        </p:spPr>
      </p:pic>
      <p:pic>
        <p:nvPicPr>
          <p:cNvPr id="45" name="Picture 44">
            <a:extLst>
              <a:ext uri="{FF2B5EF4-FFF2-40B4-BE49-F238E27FC236}">
                <a16:creationId xmlns:a16="http://schemas.microsoft.com/office/drawing/2014/main" id="{0586ED11-4A1D-AF73-6FBD-D845D7807C73}"/>
              </a:ext>
            </a:extLst>
          </p:cNvPr>
          <p:cNvPicPr>
            <a:picLocks noChangeAspect="1"/>
          </p:cNvPicPr>
          <p:nvPr/>
        </p:nvPicPr>
        <p:blipFill>
          <a:blip r:embed="rId6"/>
          <a:stretch>
            <a:fillRect/>
          </a:stretch>
        </p:blipFill>
        <p:spPr>
          <a:xfrm>
            <a:off x="8749323" y="5557929"/>
            <a:ext cx="390307" cy="338045"/>
          </a:xfrm>
          <a:prstGeom prst="rect">
            <a:avLst/>
          </a:prstGeom>
        </p:spPr>
      </p:pic>
    </p:spTree>
    <p:extLst>
      <p:ext uri="{BB962C8B-B14F-4D97-AF65-F5344CB8AC3E}">
        <p14:creationId xmlns:p14="http://schemas.microsoft.com/office/powerpoint/2010/main" val="311522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662425" y="141884"/>
            <a:ext cx="8718331" cy="485993"/>
          </a:xfrm>
          <a:prstGeom prst="rect">
            <a:avLst/>
          </a:prstGeom>
        </p:spPr>
        <p:txBody>
          <a:bodyPr vert="horz" lIns="91440" tIns="45720" rIns="91440" bIns="45720" rtlCol="0">
            <a:noAutofit/>
          </a:bodyPr>
          <a:lstStyle>
            <a:defPPr>
              <a:defRPr lang="en-US"/>
            </a:defPPr>
            <a:lvl1pPr indent="0" algn="ctr">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4400" dirty="0">
                <a:latin typeface="Frutiger LT Std 55 Roman"/>
              </a:rPr>
              <a:t>Patient / Service </a:t>
            </a:r>
            <a:r>
              <a:rPr lang="en-US" dirty="0"/>
              <a:t>U</a:t>
            </a:r>
            <a:r>
              <a:rPr lang="en-US" sz="4400" dirty="0">
                <a:latin typeface="Frutiger LT Std 55 Roman"/>
              </a:rPr>
              <a:t>ser feedback </a:t>
            </a:r>
          </a:p>
          <a:p>
            <a:r>
              <a:rPr lang="en-US" dirty="0"/>
              <a:t> </a:t>
            </a:r>
          </a:p>
        </p:txBody>
      </p:sp>
      <p:grpSp>
        <p:nvGrpSpPr>
          <p:cNvPr id="26" name="Group 91">
            <a:extLst>
              <a:ext uri="{FF2B5EF4-FFF2-40B4-BE49-F238E27FC236}">
                <a16:creationId xmlns:a16="http://schemas.microsoft.com/office/drawing/2014/main" id="{BA4AF397-9F6F-699F-EA5E-F997EE0A73FF}"/>
              </a:ext>
            </a:extLst>
          </p:cNvPr>
          <p:cNvGrpSpPr/>
          <p:nvPr/>
        </p:nvGrpSpPr>
        <p:grpSpPr>
          <a:xfrm>
            <a:off x="10591800" y="50217"/>
            <a:ext cx="1491828" cy="1108165"/>
            <a:chOff x="0" y="0"/>
            <a:chExt cx="2248648" cy="1700758"/>
          </a:xfrm>
        </p:grpSpPr>
        <p:sp>
          <p:nvSpPr>
            <p:cNvPr id="27" name="AutoShape 92">
              <a:extLst>
                <a:ext uri="{FF2B5EF4-FFF2-40B4-BE49-F238E27FC236}">
                  <a16:creationId xmlns:a16="http://schemas.microsoft.com/office/drawing/2014/main" id="{48D95128-561E-E1B9-C85F-2DBF1FB6BFAD}"/>
                </a:ext>
              </a:extLst>
            </p:cNvPr>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28" name="AutoShape 93">
              <a:extLst>
                <a:ext uri="{FF2B5EF4-FFF2-40B4-BE49-F238E27FC236}">
                  <a16:creationId xmlns:a16="http://schemas.microsoft.com/office/drawing/2014/main" id="{0E4BA48A-32B8-F70E-3388-5B52A38DF046}"/>
                </a:ext>
              </a:extLst>
            </p:cNvPr>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29" name="AutoShape 94">
              <a:extLst>
                <a:ext uri="{FF2B5EF4-FFF2-40B4-BE49-F238E27FC236}">
                  <a16:creationId xmlns:a16="http://schemas.microsoft.com/office/drawing/2014/main" id="{793B103A-A6CA-97C3-4D24-51EB07D36AC4}"/>
                </a:ext>
              </a:extLst>
            </p:cNvPr>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30" name="AutoShape 95">
              <a:extLst>
                <a:ext uri="{FF2B5EF4-FFF2-40B4-BE49-F238E27FC236}">
                  <a16:creationId xmlns:a16="http://schemas.microsoft.com/office/drawing/2014/main" id="{D84E2A02-ACB1-1CD3-D705-F519020FFCB6}"/>
                </a:ext>
              </a:extLst>
            </p:cNvPr>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31" name="AutoShape 96">
              <a:extLst>
                <a:ext uri="{FF2B5EF4-FFF2-40B4-BE49-F238E27FC236}">
                  <a16:creationId xmlns:a16="http://schemas.microsoft.com/office/drawing/2014/main" id="{43B633C6-3111-BA02-8E7F-0BC3D71D34B6}"/>
                </a:ext>
              </a:extLst>
            </p:cNvPr>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32" name="AutoShape 97">
              <a:extLst>
                <a:ext uri="{FF2B5EF4-FFF2-40B4-BE49-F238E27FC236}">
                  <a16:creationId xmlns:a16="http://schemas.microsoft.com/office/drawing/2014/main" id="{5A01ADB0-91BE-6E33-EFE7-3C2C368DF0AC}"/>
                </a:ext>
              </a:extLst>
            </p:cNvPr>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33" name="AutoShape 98">
              <a:extLst>
                <a:ext uri="{FF2B5EF4-FFF2-40B4-BE49-F238E27FC236}">
                  <a16:creationId xmlns:a16="http://schemas.microsoft.com/office/drawing/2014/main" id="{A93F8B96-7B62-8B12-7F80-AD9729557735}"/>
                </a:ext>
              </a:extLst>
            </p:cNvPr>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34" name="Group 99">
              <a:extLst>
                <a:ext uri="{FF2B5EF4-FFF2-40B4-BE49-F238E27FC236}">
                  <a16:creationId xmlns:a16="http://schemas.microsoft.com/office/drawing/2014/main" id="{78E5053A-AA13-DBC6-E809-C5FDC8CAE9A5}"/>
                </a:ext>
              </a:extLst>
            </p:cNvPr>
            <p:cNvGrpSpPr/>
            <p:nvPr/>
          </p:nvGrpSpPr>
          <p:grpSpPr>
            <a:xfrm>
              <a:off x="35917" y="24938"/>
              <a:ext cx="1628883" cy="1636184"/>
              <a:chOff x="14163" y="0"/>
              <a:chExt cx="6321664" cy="6350000"/>
            </a:xfrm>
          </p:grpSpPr>
          <p:sp>
            <p:nvSpPr>
              <p:cNvPr id="40" name="Freeform 100">
                <a:extLst>
                  <a:ext uri="{FF2B5EF4-FFF2-40B4-BE49-F238E27FC236}">
                    <a16:creationId xmlns:a16="http://schemas.microsoft.com/office/drawing/2014/main" id="{9CA51E36-6EE8-14B0-8088-C663603775D3}"/>
                  </a:ext>
                </a:extLst>
              </p:cNvPr>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5" name="Group 101">
              <a:extLst>
                <a:ext uri="{FF2B5EF4-FFF2-40B4-BE49-F238E27FC236}">
                  <a16:creationId xmlns:a16="http://schemas.microsoft.com/office/drawing/2014/main" id="{BB121EFD-B2A4-BC1B-713B-F0DB4E078226}"/>
                </a:ext>
              </a:extLst>
            </p:cNvPr>
            <p:cNvGrpSpPr>
              <a:grpSpLocks noChangeAspect="1"/>
            </p:cNvGrpSpPr>
            <p:nvPr/>
          </p:nvGrpSpPr>
          <p:grpSpPr>
            <a:xfrm>
              <a:off x="0" y="0"/>
              <a:ext cx="1700758" cy="1700758"/>
              <a:chOff x="0" y="0"/>
              <a:chExt cx="6355080" cy="6355080"/>
            </a:xfrm>
          </p:grpSpPr>
          <p:sp>
            <p:nvSpPr>
              <p:cNvPr id="39" name="Freeform 102">
                <a:extLst>
                  <a:ext uri="{FF2B5EF4-FFF2-40B4-BE49-F238E27FC236}">
                    <a16:creationId xmlns:a16="http://schemas.microsoft.com/office/drawing/2014/main" id="{CC984B07-C88A-BB4B-CC34-8D03AFB7C48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36" name="TextBox 103">
              <a:extLst>
                <a:ext uri="{FF2B5EF4-FFF2-40B4-BE49-F238E27FC236}">
                  <a16:creationId xmlns:a16="http://schemas.microsoft.com/office/drawing/2014/main" id="{1D9BC6D4-D79C-3B66-DAA4-9102DC7CA443}"/>
                </a:ext>
              </a:extLst>
            </p:cNvPr>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37" name="TextBox 104">
              <a:extLst>
                <a:ext uri="{FF2B5EF4-FFF2-40B4-BE49-F238E27FC236}">
                  <a16:creationId xmlns:a16="http://schemas.microsoft.com/office/drawing/2014/main" id="{EAD23643-9B21-500F-D384-9CA7F4C0FA67}"/>
                </a:ext>
              </a:extLst>
            </p:cNvPr>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38" name="TextBox 105">
              <a:extLst>
                <a:ext uri="{FF2B5EF4-FFF2-40B4-BE49-F238E27FC236}">
                  <a16:creationId xmlns:a16="http://schemas.microsoft.com/office/drawing/2014/main" id="{32F3CFC7-F172-B827-0341-A81054DEC936}"/>
                </a:ext>
              </a:extLst>
            </p:cNvPr>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5" name="Speech Bubble: Oval 4">
            <a:extLst>
              <a:ext uri="{FF2B5EF4-FFF2-40B4-BE49-F238E27FC236}">
                <a16:creationId xmlns:a16="http://schemas.microsoft.com/office/drawing/2014/main" id="{FDDF99B0-F352-84FA-F42D-72FA46260F0B}"/>
              </a:ext>
            </a:extLst>
          </p:cNvPr>
          <p:cNvSpPr/>
          <p:nvPr/>
        </p:nvSpPr>
        <p:spPr>
          <a:xfrm>
            <a:off x="9790967" y="3507190"/>
            <a:ext cx="2447338" cy="1631320"/>
          </a:xfrm>
          <a:prstGeom prst="wedgeEllipseCallout">
            <a:avLst>
              <a:gd name="adj1" fmla="val 41199"/>
              <a:gd name="adj2" fmla="val -54504"/>
            </a:avLst>
          </a:prstGeom>
          <a:solidFill>
            <a:srgbClr val="5B9BD5">
              <a:lumMod val="75000"/>
            </a:srgbClr>
          </a:solidFill>
          <a:ln w="12700" cap="flat" cmpd="sng" algn="ctr">
            <a:solidFill>
              <a:srgbClr val="4472C4">
                <a:lumMod val="40000"/>
                <a:lumOff val="60000"/>
              </a:srgbClr>
            </a:solidFill>
            <a:prstDash val="solid"/>
            <a:miter lim="800000"/>
          </a:ln>
          <a:effectLst/>
        </p:spPr>
        <p:txBody>
          <a:bodyPr lIns="0" tIns="0" rIns="0" bIns="0" rtlCol="0" anchor="t" anchorCtr="0"/>
          <a:lstStyle/>
          <a:p>
            <a:pPr algn="ctr" defTabSz="914400"/>
            <a:r>
              <a:rPr lang="en-GB" sz="1050" b="1" kern="0" dirty="0">
                <a:solidFill>
                  <a:schemeClr val="bg1"/>
                </a:solidFill>
                <a:latin typeface="Calibri" panose="020F0502020204030204"/>
              </a:rPr>
              <a:t>PATIENT</a:t>
            </a:r>
          </a:p>
          <a:p>
            <a:pPr algn="ctr" defTabSz="914400"/>
            <a:r>
              <a:rPr lang="en-GB" sz="1050" b="1" kern="0" dirty="0">
                <a:solidFill>
                  <a:schemeClr val="bg1"/>
                </a:solidFill>
                <a:latin typeface="Calibri" panose="020F0502020204030204"/>
              </a:rPr>
              <a:t>“All in all, this service was a great help on my journey through my treatment.  Thank you for </a:t>
            </a:r>
            <a:r>
              <a:rPr lang="en-US" sz="1050" b="1" kern="0" dirty="0">
                <a:solidFill>
                  <a:schemeClr val="bg1"/>
                </a:solidFill>
                <a:latin typeface="Calibri" panose="020F0502020204030204"/>
              </a:rPr>
              <a:t>increasing my understanding of the importance of prehabilitation” </a:t>
            </a:r>
            <a:r>
              <a:rPr lang="en-US" sz="900" b="1" i="1" kern="0" dirty="0">
                <a:solidFill>
                  <a:schemeClr val="bg1"/>
                </a:solidFill>
                <a:latin typeface="Calibri" panose="020F0502020204030204"/>
              </a:rPr>
              <a:t>Cancer Prehab Hub</a:t>
            </a:r>
            <a:r>
              <a:rPr lang="en-GB" sz="900" b="1" i="1" kern="0" dirty="0">
                <a:solidFill>
                  <a:schemeClr val="bg1"/>
                </a:solidFill>
                <a:latin typeface="Calibri" panose="020F0502020204030204"/>
              </a:rPr>
              <a:t>   </a:t>
            </a:r>
            <a:endParaRPr lang="en-GB" sz="1050" b="1" i="1" kern="0" dirty="0">
              <a:solidFill>
                <a:schemeClr val="bg1"/>
              </a:solidFill>
              <a:latin typeface="Calibri" panose="020F0502020204030204"/>
            </a:endParaRPr>
          </a:p>
        </p:txBody>
      </p:sp>
      <p:sp>
        <p:nvSpPr>
          <p:cNvPr id="10" name="Rectangle: Rounded Corners 9">
            <a:extLst>
              <a:ext uri="{FF2B5EF4-FFF2-40B4-BE49-F238E27FC236}">
                <a16:creationId xmlns:a16="http://schemas.microsoft.com/office/drawing/2014/main" id="{028A3AE4-9D6F-A8BD-9386-B459219EDB1C}"/>
              </a:ext>
            </a:extLst>
          </p:cNvPr>
          <p:cNvSpPr/>
          <p:nvPr/>
        </p:nvSpPr>
        <p:spPr>
          <a:xfrm>
            <a:off x="245013" y="922838"/>
            <a:ext cx="8206531" cy="5645602"/>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r>
              <a:rPr lang="en-US" sz="3200" b="1" dirty="0">
                <a:solidFill>
                  <a:schemeClr val="tx2">
                    <a:lumMod val="75000"/>
                  </a:schemeClr>
                </a:solidFill>
                <a:latin typeface="Arial Black" panose="020B0A04020102020204" pitchFamily="34" charset="0"/>
              </a:rPr>
              <a:t>POAC/Peri-Op Workshop </a:t>
            </a:r>
          </a:p>
          <a:p>
            <a:pPr algn="ctr"/>
            <a:r>
              <a:rPr lang="en-US" sz="2000" b="1" dirty="0">
                <a:solidFill>
                  <a:schemeClr val="tx2">
                    <a:lumMod val="75000"/>
                  </a:schemeClr>
                </a:solidFill>
                <a:latin typeface="Arial Black" panose="020B0A04020102020204" pitchFamily="34" charset="0"/>
              </a:rPr>
              <a:t>(March 23)</a:t>
            </a:r>
            <a:endParaRPr lang="en-US" sz="2400" b="1" dirty="0">
              <a:solidFill>
                <a:schemeClr val="tx2">
                  <a:lumMod val="75000"/>
                </a:schemeClr>
              </a:solidFill>
              <a:latin typeface="Arial Black" panose="020B0A04020102020204" pitchFamily="34" charset="0"/>
            </a:endParaRPr>
          </a:p>
          <a:p>
            <a:pPr fontAlgn="b"/>
            <a:endParaRPr lang="en-GB" sz="1200" b="1" dirty="0">
              <a:solidFill>
                <a:schemeClr val="tx2">
                  <a:lumMod val="75000"/>
                </a:schemeClr>
              </a:solidFill>
              <a:latin typeface="Calibri" panose="020F0502020204030204" pitchFamily="34" charset="0"/>
              <a:cs typeface="Calibri" panose="020F0502020204030204" pitchFamily="34" charset="0"/>
            </a:endParaRPr>
          </a:p>
          <a:p>
            <a:pPr fontAlgn="base"/>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ase"/>
            <a:endParaRPr lang="en-GB" sz="1100" dirty="0">
              <a:solidFill>
                <a:srgbClr val="FF0000"/>
              </a:solidFill>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endParaRPr lang="en-US" sz="1100" dirty="0">
              <a:solidFill>
                <a:srgbClr val="FF0000"/>
              </a:solidFill>
              <a:latin typeface="Calibri" panose="020F0502020204030204" pitchFamily="34" charset="0"/>
              <a:cs typeface="Calibri" panose="020F0502020204030204" pitchFamily="34" charset="0"/>
            </a:endParaRPr>
          </a:p>
          <a:p>
            <a:pPr marL="0" algn="l" rtl="0" eaLnBrk="1" fontAlgn="b" latinLnBrk="0" hangingPunct="1">
              <a:spcBef>
                <a:spcPts val="0"/>
              </a:spcBef>
              <a:spcAft>
                <a:spcPts val="0"/>
              </a:spcAft>
            </a:pPr>
            <a:endParaRPr lang="en-GB" sz="1100" dirty="0">
              <a:solidFill>
                <a:srgbClr val="FF0000"/>
              </a:solidFill>
              <a:latin typeface="Calibri" panose="020F0502020204030204" pitchFamily="34" charset="0"/>
              <a:cs typeface="Calibri" panose="020F0502020204030204" pitchFamily="34" charset="0"/>
            </a:endParaRPr>
          </a:p>
          <a:p>
            <a:endParaRPr lang="en-US" sz="1400" b="0" dirty="0">
              <a:solidFill>
                <a:schemeClr val="tx2">
                  <a:lumMod val="75000"/>
                </a:schemeClr>
              </a:solidFill>
              <a:latin typeface="Calibri" panose="020F0502020204030204" pitchFamily="34" charset="0"/>
              <a:cs typeface="Calibri" panose="020F0502020204030204" pitchFamily="34" charset="0"/>
            </a:endParaRPr>
          </a:p>
        </p:txBody>
      </p:sp>
      <p:pic>
        <p:nvPicPr>
          <p:cNvPr id="15362" name="Picture 3">
            <a:extLst>
              <a:ext uri="{FF2B5EF4-FFF2-40B4-BE49-F238E27FC236}">
                <a16:creationId xmlns:a16="http://schemas.microsoft.com/office/drawing/2014/main" id="{96E8F39E-5D8D-522F-7752-496C5BFEA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131" y="4454472"/>
            <a:ext cx="5620294" cy="201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897FAB77-E34E-363B-C3D2-EBD9E8D81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436" y="2182480"/>
            <a:ext cx="5544042" cy="214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Oval 2">
            <a:extLst>
              <a:ext uri="{FF2B5EF4-FFF2-40B4-BE49-F238E27FC236}">
                <a16:creationId xmlns:a16="http://schemas.microsoft.com/office/drawing/2014/main" id="{1FE34CFA-7FEB-0E09-070D-87F8F4E0F206}"/>
              </a:ext>
            </a:extLst>
          </p:cNvPr>
          <p:cNvSpPr/>
          <p:nvPr/>
        </p:nvSpPr>
        <p:spPr>
          <a:xfrm>
            <a:off x="7821031" y="2688408"/>
            <a:ext cx="2576718" cy="1631320"/>
          </a:xfrm>
          <a:prstGeom prst="wedgeEllipseCallout">
            <a:avLst>
              <a:gd name="adj1" fmla="val -20234"/>
              <a:gd name="adj2" fmla="val -86806"/>
            </a:avLst>
          </a:prstGeom>
          <a:solidFill>
            <a:srgbClr val="5B9BD5">
              <a:lumMod val="75000"/>
            </a:srgbClr>
          </a:solidFill>
          <a:ln w="12700" cap="flat" cmpd="sng" algn="ctr">
            <a:solidFill>
              <a:srgbClr val="4472C4">
                <a:lumMod val="40000"/>
                <a:lumOff val="60000"/>
              </a:srgbClr>
            </a:solidFill>
            <a:prstDash val="solid"/>
            <a:miter lim="800000"/>
          </a:ln>
          <a:effectLst/>
        </p:spPr>
        <p:txBody>
          <a:bodyPr lIns="0" tIns="0" rIns="0" bIns="0" rtlCol="0" anchor="t" anchorCtr="0"/>
          <a:lstStyle/>
          <a:p>
            <a:pPr algn="ctr"/>
            <a:r>
              <a:rPr lang="en-GB" sz="1050" b="1" kern="0" dirty="0">
                <a:solidFill>
                  <a:schemeClr val="bg1"/>
                </a:solidFill>
                <a:latin typeface="Calibri" panose="020F0502020204030204"/>
              </a:rPr>
              <a:t>SECONDARY CARE</a:t>
            </a:r>
          </a:p>
          <a:p>
            <a:pPr algn="ctr"/>
            <a:r>
              <a:rPr lang="en-GB" sz="1050" b="1" kern="0" dirty="0">
                <a:solidFill>
                  <a:schemeClr val="bg1"/>
                </a:solidFill>
                <a:latin typeface="Calibri" panose="020F0502020204030204"/>
              </a:rPr>
              <a:t>“Thank you so much Martin for dedicating your time and truly superb motivational interviewing trainer skills. We’ve learnt so much!”. </a:t>
            </a:r>
            <a:r>
              <a:rPr lang="en-GB" sz="900" i="1" kern="0" dirty="0">
                <a:solidFill>
                  <a:schemeClr val="bg1"/>
                </a:solidFill>
                <a:latin typeface="Calibri" panose="020F0502020204030204"/>
              </a:rPr>
              <a:t>Peri-Op Team</a:t>
            </a:r>
            <a:endParaRPr lang="en-GB" sz="1050" i="1" kern="0" dirty="0">
              <a:solidFill>
                <a:schemeClr val="bg1"/>
              </a:solidFill>
              <a:latin typeface="Calibri" panose="020F0502020204030204"/>
            </a:endParaRPr>
          </a:p>
        </p:txBody>
      </p:sp>
      <p:sp>
        <p:nvSpPr>
          <p:cNvPr id="6" name="Speech Bubble: Oval 5">
            <a:extLst>
              <a:ext uri="{FF2B5EF4-FFF2-40B4-BE49-F238E27FC236}">
                <a16:creationId xmlns:a16="http://schemas.microsoft.com/office/drawing/2014/main" id="{4674A6AC-60F8-19C8-FCF7-525A9C7C3074}"/>
              </a:ext>
            </a:extLst>
          </p:cNvPr>
          <p:cNvSpPr/>
          <p:nvPr/>
        </p:nvSpPr>
        <p:spPr>
          <a:xfrm>
            <a:off x="8983980" y="1227645"/>
            <a:ext cx="2963007" cy="1710690"/>
          </a:xfrm>
          <a:prstGeom prst="wedgeEllipseCallout">
            <a:avLst>
              <a:gd name="adj1" fmla="val 61163"/>
              <a:gd name="adj2" fmla="val -36211"/>
            </a:avLst>
          </a:prstGeom>
          <a:solidFill>
            <a:srgbClr val="5B9BD5">
              <a:lumMod val="75000"/>
            </a:srgbClr>
          </a:solidFill>
          <a:ln w="12700" cap="flat" cmpd="sng" algn="ctr">
            <a:solidFill>
              <a:srgbClr val="4472C4">
                <a:lumMod val="40000"/>
                <a:lumOff val="60000"/>
              </a:srgbClr>
            </a:solidFill>
            <a:prstDash val="solid"/>
            <a:miter lim="800000"/>
          </a:ln>
          <a:effectLst/>
        </p:spPr>
        <p:txBody>
          <a:bodyPr lIns="0" tIns="0" rIns="0" bIns="0" rtlCol="0" anchor="t" anchorCtr="0"/>
          <a:lstStyle/>
          <a:p>
            <a:pPr algn="ctr"/>
            <a:r>
              <a:rPr lang="en-GB" sz="1050" b="1" kern="0" dirty="0">
                <a:solidFill>
                  <a:schemeClr val="bg1"/>
                </a:solidFill>
                <a:latin typeface="Calibri" panose="020F0502020204030204"/>
              </a:rPr>
              <a:t>PRIMARY CARE</a:t>
            </a:r>
          </a:p>
          <a:p>
            <a:pPr algn="ctr"/>
            <a:r>
              <a:rPr lang="en-GB" sz="1050" b="1" kern="0" dirty="0">
                <a:solidFill>
                  <a:schemeClr val="bg1"/>
                </a:solidFill>
                <a:latin typeface="Calibri" panose="020F0502020204030204"/>
              </a:rPr>
              <a:t>““It was very interesting to hear about the project and the success you have had already, a great achievement.  I look forward to running these searches and getting our patients engaged.” </a:t>
            </a:r>
            <a:r>
              <a:rPr lang="en-GB" sz="1000" i="1" kern="0" dirty="0">
                <a:solidFill>
                  <a:schemeClr val="bg1"/>
                </a:solidFill>
                <a:latin typeface="Calibri" panose="020F0502020204030204"/>
              </a:rPr>
              <a:t>Peri-Op Diabetes pathway, Practice Nurse</a:t>
            </a:r>
            <a:r>
              <a:rPr lang="en-GB" sz="1050" b="1" i="1" kern="0" dirty="0">
                <a:solidFill>
                  <a:schemeClr val="bg1"/>
                </a:solidFill>
                <a:latin typeface="Calibri" panose="020F0502020204030204"/>
              </a:rPr>
              <a:t>” </a:t>
            </a:r>
            <a:r>
              <a:rPr lang="en-GB" sz="1000" b="1" kern="0" dirty="0">
                <a:solidFill>
                  <a:schemeClr val="bg1"/>
                </a:solidFill>
                <a:latin typeface="Calibri" panose="020F0502020204030204"/>
              </a:rPr>
              <a:t>”</a:t>
            </a:r>
            <a:endParaRPr lang="en-GB" sz="1050" b="1" kern="0" dirty="0">
              <a:solidFill>
                <a:schemeClr val="bg1"/>
              </a:solidFill>
              <a:latin typeface="Calibri" panose="020F0502020204030204"/>
            </a:endParaRPr>
          </a:p>
        </p:txBody>
      </p:sp>
      <p:sp>
        <p:nvSpPr>
          <p:cNvPr id="4" name="Speech Bubble: Oval 3">
            <a:extLst>
              <a:ext uri="{FF2B5EF4-FFF2-40B4-BE49-F238E27FC236}">
                <a16:creationId xmlns:a16="http://schemas.microsoft.com/office/drawing/2014/main" id="{C6694DE8-7F5F-6298-B494-5FC33D5E2D10}"/>
              </a:ext>
            </a:extLst>
          </p:cNvPr>
          <p:cNvSpPr/>
          <p:nvPr/>
        </p:nvSpPr>
        <p:spPr>
          <a:xfrm>
            <a:off x="8570178" y="4953710"/>
            <a:ext cx="2975632" cy="1821728"/>
          </a:xfrm>
          <a:prstGeom prst="wedgeEllipseCallout">
            <a:avLst>
              <a:gd name="adj1" fmla="val -50089"/>
              <a:gd name="adj2" fmla="val -71055"/>
            </a:avLst>
          </a:prstGeom>
          <a:solidFill>
            <a:srgbClr val="5B9BD5">
              <a:lumMod val="75000"/>
            </a:srgbClr>
          </a:solidFill>
          <a:ln w="12700" cap="flat" cmpd="sng" algn="ctr">
            <a:solidFill>
              <a:srgbClr val="4472C4">
                <a:lumMod val="40000"/>
                <a:lumOff val="60000"/>
              </a:srgbClr>
            </a:solidFill>
            <a:prstDash val="solid"/>
            <a:miter lim="800000"/>
          </a:ln>
          <a:effectLst/>
        </p:spPr>
        <p:txBody>
          <a:bodyPr lIns="0" tIns="0" rIns="0" bIns="0" rtlCol="0" anchor="t" anchorCtr="0"/>
          <a:lstStyle/>
          <a:p>
            <a:pPr algn="ctr" defTabSz="914400"/>
            <a:r>
              <a:rPr lang="en-GB" sz="1050" b="1" kern="0" dirty="0">
                <a:solidFill>
                  <a:schemeClr val="bg1"/>
                </a:solidFill>
                <a:latin typeface="Calibri" panose="020F0502020204030204"/>
              </a:rPr>
              <a:t>PRIMARY CARE</a:t>
            </a:r>
          </a:p>
          <a:p>
            <a:pPr algn="ctr" defTabSz="914400"/>
            <a:r>
              <a:rPr lang="en-GB" sz="1050" b="1" kern="0" dirty="0">
                <a:solidFill>
                  <a:schemeClr val="bg1"/>
                </a:solidFill>
                <a:latin typeface="Calibri" panose="020F0502020204030204"/>
              </a:rPr>
              <a:t>“It’s great news that the service has been commissioned. We’ve really appreciated your support during this time and have enjoyed working with you and the wider diabetes team”</a:t>
            </a:r>
            <a:r>
              <a:rPr lang="en-GB" sz="1050" kern="0" dirty="0">
                <a:solidFill>
                  <a:schemeClr val="bg1"/>
                </a:solidFill>
                <a:latin typeface="Calibri" panose="020F0502020204030204"/>
              </a:rPr>
              <a:t>. </a:t>
            </a:r>
            <a:r>
              <a:rPr lang="en-GB" sz="1000" i="1" kern="0" dirty="0">
                <a:solidFill>
                  <a:schemeClr val="bg1"/>
                </a:solidFill>
                <a:latin typeface="Calibri" panose="020F0502020204030204"/>
              </a:rPr>
              <a:t>Peri-Op Diabetes pathway, Practice Nurse</a:t>
            </a:r>
            <a:r>
              <a:rPr lang="en-GB" sz="1050" b="1" i="1" kern="0" dirty="0">
                <a:solidFill>
                  <a:schemeClr val="bg1"/>
                </a:solidFill>
                <a:latin typeface="Calibri" panose="020F0502020204030204"/>
              </a:rPr>
              <a:t>”  </a:t>
            </a:r>
          </a:p>
        </p:txBody>
      </p:sp>
    </p:spTree>
    <p:extLst>
      <p:ext uri="{BB962C8B-B14F-4D97-AF65-F5344CB8AC3E}">
        <p14:creationId xmlns:p14="http://schemas.microsoft.com/office/powerpoint/2010/main" val="420129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40" y="2576873"/>
            <a:ext cx="9440473" cy="1304559"/>
          </a:xfrm>
        </p:spPr>
        <p:txBody>
          <a:bodyPr>
            <a:noAutofit/>
          </a:bodyPr>
          <a:lstStyle/>
          <a:p>
            <a:pPr algn="l"/>
            <a:r>
              <a:rPr lang="en-GB" sz="4400" b="1" dirty="0">
                <a:solidFill>
                  <a:srgbClr val="CC9900"/>
                </a:solidFill>
                <a:latin typeface="Frutiger LT Std 55 Roman"/>
              </a:rPr>
              <a:t>Gold Quality Improvement Programme </a:t>
            </a:r>
            <a:br>
              <a:rPr lang="en-GB" sz="4400" dirty="0">
                <a:latin typeface="Frutiger LT Std 55 Roman"/>
              </a:rPr>
            </a:br>
            <a:r>
              <a:rPr lang="en-GB" sz="4000" dirty="0">
                <a:solidFill>
                  <a:srgbClr val="CC9900"/>
                </a:solidFill>
                <a:latin typeface="Frutiger LT Std 55 Roman"/>
              </a:rPr>
              <a:t>February - September 2023</a:t>
            </a:r>
          </a:p>
        </p:txBody>
      </p:sp>
      <p:pic>
        <p:nvPicPr>
          <p:cNvPr id="6" name="Picture 5">
            <a:extLst>
              <a:ext uri="{FF2B5EF4-FFF2-40B4-BE49-F238E27FC236}">
                <a16:creationId xmlns:a16="http://schemas.microsoft.com/office/drawing/2014/main" id="{5AACAA3F-17BA-57FA-D328-754F860E787D}"/>
              </a:ext>
            </a:extLst>
          </p:cNvPr>
          <p:cNvPicPr>
            <a:picLocks noChangeAspect="1"/>
          </p:cNvPicPr>
          <p:nvPr/>
        </p:nvPicPr>
        <p:blipFill>
          <a:blip r:embed="rId3"/>
          <a:stretch>
            <a:fillRect/>
          </a:stretch>
        </p:blipFill>
        <p:spPr>
          <a:xfrm>
            <a:off x="9749687" y="39414"/>
            <a:ext cx="2419472" cy="1107216"/>
          </a:xfrm>
          <a:prstGeom prst="rect">
            <a:avLst/>
          </a:prstGeom>
        </p:spPr>
      </p:pic>
    </p:spTree>
    <p:extLst>
      <p:ext uri="{BB962C8B-B14F-4D97-AF65-F5344CB8AC3E}">
        <p14:creationId xmlns:p14="http://schemas.microsoft.com/office/powerpoint/2010/main" val="106494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D72D743-915B-3B74-4D8D-5882A0D4A715}"/>
              </a:ext>
            </a:extLst>
          </p:cNvPr>
          <p:cNvGraphicFramePr>
            <a:graphicFrameLocks noGrp="1"/>
          </p:cNvGraphicFramePr>
          <p:nvPr>
            <p:extLst>
              <p:ext uri="{D42A27DB-BD31-4B8C-83A1-F6EECF244321}">
                <p14:modId xmlns:p14="http://schemas.microsoft.com/office/powerpoint/2010/main" val="1683359275"/>
              </p:ext>
            </p:extLst>
          </p:nvPr>
        </p:nvGraphicFramePr>
        <p:xfrm>
          <a:off x="192131" y="800918"/>
          <a:ext cx="8718330" cy="5932195"/>
        </p:xfrm>
        <a:graphic>
          <a:graphicData uri="http://schemas.openxmlformats.org/drawingml/2006/table">
            <a:tbl>
              <a:tblPr/>
              <a:tblGrid>
                <a:gridCol w="1086363">
                  <a:extLst>
                    <a:ext uri="{9D8B030D-6E8A-4147-A177-3AD203B41FA5}">
                      <a16:colId xmlns:a16="http://schemas.microsoft.com/office/drawing/2014/main" val="64385530"/>
                    </a:ext>
                  </a:extLst>
                </a:gridCol>
                <a:gridCol w="880613">
                  <a:extLst>
                    <a:ext uri="{9D8B030D-6E8A-4147-A177-3AD203B41FA5}">
                      <a16:colId xmlns:a16="http://schemas.microsoft.com/office/drawing/2014/main" val="2208039089"/>
                    </a:ext>
                  </a:extLst>
                </a:gridCol>
                <a:gridCol w="880613">
                  <a:extLst>
                    <a:ext uri="{9D8B030D-6E8A-4147-A177-3AD203B41FA5}">
                      <a16:colId xmlns:a16="http://schemas.microsoft.com/office/drawing/2014/main" val="4142245752"/>
                    </a:ext>
                  </a:extLst>
                </a:gridCol>
                <a:gridCol w="998575">
                  <a:extLst>
                    <a:ext uri="{9D8B030D-6E8A-4147-A177-3AD203B41FA5}">
                      <a16:colId xmlns:a16="http://schemas.microsoft.com/office/drawing/2014/main" val="2244504979"/>
                    </a:ext>
                  </a:extLst>
                </a:gridCol>
                <a:gridCol w="1884673">
                  <a:extLst>
                    <a:ext uri="{9D8B030D-6E8A-4147-A177-3AD203B41FA5}">
                      <a16:colId xmlns:a16="http://schemas.microsoft.com/office/drawing/2014/main" val="2248624661"/>
                    </a:ext>
                  </a:extLst>
                </a:gridCol>
                <a:gridCol w="526720">
                  <a:extLst>
                    <a:ext uri="{9D8B030D-6E8A-4147-A177-3AD203B41FA5}">
                      <a16:colId xmlns:a16="http://schemas.microsoft.com/office/drawing/2014/main" val="3401165048"/>
                    </a:ext>
                  </a:extLst>
                </a:gridCol>
                <a:gridCol w="526720">
                  <a:extLst>
                    <a:ext uri="{9D8B030D-6E8A-4147-A177-3AD203B41FA5}">
                      <a16:colId xmlns:a16="http://schemas.microsoft.com/office/drawing/2014/main" val="3823503464"/>
                    </a:ext>
                  </a:extLst>
                </a:gridCol>
                <a:gridCol w="526720">
                  <a:extLst>
                    <a:ext uri="{9D8B030D-6E8A-4147-A177-3AD203B41FA5}">
                      <a16:colId xmlns:a16="http://schemas.microsoft.com/office/drawing/2014/main" val="2363462007"/>
                    </a:ext>
                  </a:extLst>
                </a:gridCol>
                <a:gridCol w="526720">
                  <a:extLst>
                    <a:ext uri="{9D8B030D-6E8A-4147-A177-3AD203B41FA5}">
                      <a16:colId xmlns:a16="http://schemas.microsoft.com/office/drawing/2014/main" val="1906479146"/>
                    </a:ext>
                  </a:extLst>
                </a:gridCol>
                <a:gridCol w="880613">
                  <a:extLst>
                    <a:ext uri="{9D8B030D-6E8A-4147-A177-3AD203B41FA5}">
                      <a16:colId xmlns:a16="http://schemas.microsoft.com/office/drawing/2014/main" val="546120862"/>
                    </a:ext>
                  </a:extLst>
                </a:gridCol>
              </a:tblGrid>
              <a:tr h="290413">
                <a:tc gridSpan="4">
                  <a:txBody>
                    <a:bodyPr/>
                    <a:lstStyle/>
                    <a:p>
                      <a:pPr algn="ctr" fontAlgn="ctr"/>
                      <a:r>
                        <a:rPr lang="en-GB" sz="1200" b="1" i="0" u="none" strike="noStrike">
                          <a:solidFill>
                            <a:srgbClr val="002060"/>
                          </a:solidFill>
                          <a:effectLst/>
                          <a:latin typeface="Calibri" panose="020F0502020204030204" pitchFamily="34" charset="0"/>
                        </a:rPr>
                        <a:t>PROJECT CHARTER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fontAlgn="ctr"/>
                      <a:r>
                        <a:rPr lang="en-GB" sz="1200" b="1" i="0" u="none" strike="noStrike">
                          <a:solidFill>
                            <a:srgbClr val="002060"/>
                          </a:solidFill>
                          <a:effectLst/>
                          <a:latin typeface="Calibri" panose="020F0502020204030204" pitchFamily="34" charset="0"/>
                        </a:rPr>
                        <a:t>Transforming POAC into Peri-Assessment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9613850"/>
                  </a:ext>
                </a:extLst>
              </a:tr>
              <a:tr h="305305">
                <a:tc>
                  <a:txBody>
                    <a:bodyPr/>
                    <a:lstStyle/>
                    <a:p>
                      <a:pPr algn="l" fontAlgn="ctr"/>
                      <a:r>
                        <a:rPr lang="en-GB" sz="1000" b="1" i="0" u="none" strike="noStrike" dirty="0">
                          <a:solidFill>
                            <a:srgbClr val="002060"/>
                          </a:solidFill>
                          <a:effectLst/>
                          <a:latin typeface="Calibri" panose="020F0502020204030204" pitchFamily="34" charset="0"/>
                        </a:rPr>
                        <a:t>Project Sponsor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2">
                  <a:txBody>
                    <a:bodyPr/>
                    <a:lstStyle/>
                    <a:p>
                      <a:pPr algn="ctr" fontAlgn="ctr"/>
                      <a:r>
                        <a:rPr lang="en-GB" sz="1000" b="0" i="0" u="none" strike="noStrike">
                          <a:solidFill>
                            <a:srgbClr val="002060"/>
                          </a:solidFill>
                          <a:effectLst/>
                          <a:latin typeface="Calibri" panose="020F0502020204030204" pitchFamily="34" charset="0"/>
                        </a:rPr>
                        <a:t>Somerset Foundation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n-GB" sz="1000" b="1" i="0" u="none" strike="noStrike" dirty="0">
                          <a:solidFill>
                            <a:srgbClr val="002060"/>
                          </a:solidFill>
                          <a:effectLst/>
                          <a:latin typeface="Calibri" panose="020F0502020204030204" pitchFamily="34" charset="0"/>
                        </a:rPr>
                        <a:t>Project Lead(s)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a:txBody>
                    <a:bodyPr/>
                    <a:lstStyle/>
                    <a:p>
                      <a:pPr algn="ctr" fontAlgn="ctr"/>
                      <a:r>
                        <a:rPr lang="en-GB" sz="1000" b="0" i="0" u="none" strike="noStrike">
                          <a:solidFill>
                            <a:srgbClr val="002060"/>
                          </a:solidFill>
                          <a:effectLst/>
                          <a:latin typeface="Calibri" panose="020F0502020204030204" pitchFamily="34" charset="0"/>
                        </a:rPr>
                        <a:t>Annie Allen / Jacqui Wilson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GB" sz="1000" b="1" i="0" u="none" strike="noStrike">
                          <a:solidFill>
                            <a:srgbClr val="002060"/>
                          </a:solidFill>
                          <a:effectLst/>
                          <a:latin typeface="Calibri" panose="020F0502020204030204" pitchFamily="34" charset="0"/>
                        </a:rPr>
                        <a:t>Project Manager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hMerge="1">
                  <a:txBody>
                    <a:bodyPr/>
                    <a:lstStyle/>
                    <a:p>
                      <a:endParaRPr lang="en-GB"/>
                    </a:p>
                  </a:txBody>
                  <a:tcPr/>
                </a:tc>
                <a:tc gridSpan="3">
                  <a:txBody>
                    <a:bodyPr/>
                    <a:lstStyle/>
                    <a:p>
                      <a:pPr algn="ctr" fontAlgn="ctr"/>
                      <a:r>
                        <a:rPr lang="en-GB" sz="1000" b="1" i="0" u="none" strike="noStrike">
                          <a:solidFill>
                            <a:srgbClr val="002060"/>
                          </a:solidFill>
                          <a:effectLst/>
                          <a:latin typeface="Calibri" panose="020F0502020204030204" pitchFamily="34" charset="0"/>
                        </a:rPr>
                        <a:t>Jacqui Wilson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6838067"/>
                  </a:ext>
                </a:extLst>
              </a:tr>
              <a:tr h="297857">
                <a:tc>
                  <a:txBody>
                    <a:bodyPr/>
                    <a:lstStyle/>
                    <a:p>
                      <a:pPr algn="l" fontAlgn="ctr"/>
                      <a:r>
                        <a:rPr lang="en-GB" sz="1000" b="1" i="0" u="none" strike="noStrike">
                          <a:solidFill>
                            <a:srgbClr val="002060"/>
                          </a:solidFill>
                          <a:effectLst/>
                          <a:latin typeface="Calibri" panose="020F0502020204030204" pitchFamily="34" charset="0"/>
                        </a:rPr>
                        <a:t>Preferred Start Date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3">
                  <a:txBody>
                    <a:bodyPr/>
                    <a:lstStyle/>
                    <a:p>
                      <a:pPr algn="ctr" fontAlgn="ctr"/>
                      <a:r>
                        <a:rPr lang="en-GB" sz="1000" b="0" i="0" u="none" strike="noStrike">
                          <a:solidFill>
                            <a:srgbClr val="002060"/>
                          </a:solidFill>
                          <a:effectLst/>
                          <a:latin typeface="Calibri" panose="020F0502020204030204" pitchFamily="34" charset="0"/>
                        </a:rPr>
                        <a:t>01/06/2023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r>
                        <a:rPr lang="en-GB" sz="1000" b="1" i="0" u="none" strike="noStrike">
                          <a:solidFill>
                            <a:srgbClr val="002060"/>
                          </a:solidFill>
                          <a:effectLst/>
                          <a:latin typeface="Calibri" panose="020F0502020204030204" pitchFamily="34" charset="0"/>
                        </a:rPr>
                        <a:t>Preferred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5">
                  <a:txBody>
                    <a:bodyPr/>
                    <a:lstStyle/>
                    <a:p>
                      <a:pPr algn="ctr" fontAlgn="ctr"/>
                      <a:r>
                        <a:rPr lang="en-GB" sz="1000" b="0" i="0" u="none" strike="noStrike" dirty="0">
                          <a:solidFill>
                            <a:srgbClr val="002060"/>
                          </a:solidFill>
                          <a:effectLst/>
                          <a:latin typeface="Calibri" panose="020F0502020204030204" pitchFamily="34" charset="0"/>
                        </a:rPr>
                        <a:t>01/12/2024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4012944"/>
                  </a:ext>
                </a:extLst>
              </a:tr>
              <a:tr h="297857">
                <a:tc>
                  <a:txBody>
                    <a:bodyPr/>
                    <a:lstStyle/>
                    <a:p>
                      <a:pPr algn="l" fontAlgn="ctr"/>
                      <a:r>
                        <a:rPr lang="en-GB" sz="1000" b="1" i="0" u="none" strike="noStrike" dirty="0">
                          <a:solidFill>
                            <a:srgbClr val="002060"/>
                          </a:solidFill>
                          <a:effectLst/>
                          <a:latin typeface="Calibri" panose="020F0502020204030204" pitchFamily="34" charset="0"/>
                        </a:rPr>
                        <a:t>Actual Start Date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3">
                  <a:txBody>
                    <a:bodyPr/>
                    <a:lstStyle/>
                    <a:p>
                      <a:pPr algn="ctr" fontAlgn="ctr"/>
                      <a:r>
                        <a:rPr lang="en-GB" sz="1000" b="0" i="0" u="none" strike="noStrike">
                          <a:solidFill>
                            <a:srgbClr val="002060"/>
                          </a:solidFill>
                          <a:effectLst/>
                          <a:latin typeface="Calibri" panose="020F0502020204030204" pitchFamily="34" charset="0"/>
                        </a:rPr>
                        <a:t>01/07/2023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r>
                        <a:rPr lang="en-GB" sz="1000" b="1" i="0" u="none" strike="noStrike">
                          <a:solidFill>
                            <a:srgbClr val="002060"/>
                          </a:solidFill>
                          <a:effectLst/>
                          <a:latin typeface="Calibri" panose="020F0502020204030204" pitchFamily="34" charset="0"/>
                        </a:rPr>
                        <a:t>Planned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5">
                  <a:txBody>
                    <a:bodyPr/>
                    <a:lstStyle/>
                    <a:p>
                      <a:pPr algn="ctr" fontAlgn="ctr"/>
                      <a:r>
                        <a:rPr lang="en-GB" sz="1000" b="0" i="0" u="none" strike="noStrike">
                          <a:solidFill>
                            <a:srgbClr val="002060"/>
                          </a:solidFill>
                          <a:effectLst/>
                          <a:latin typeface="Calibri" panose="020F0502020204030204" pitchFamily="34" charset="0"/>
                        </a:rPr>
                        <a:t>01/12/2024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5107778"/>
                  </a:ext>
                </a:extLst>
              </a:tr>
              <a:tr h="476358">
                <a:tc>
                  <a:txBody>
                    <a:bodyPr/>
                    <a:lstStyle/>
                    <a:p>
                      <a:pPr algn="l" fontAlgn="ctr"/>
                      <a:r>
                        <a:rPr lang="en-GB" sz="1000" b="1" i="0" u="none" strike="noStrike" dirty="0">
                          <a:solidFill>
                            <a:srgbClr val="002060"/>
                          </a:solidFill>
                          <a:effectLst/>
                          <a:latin typeface="Calibri" panose="020F0502020204030204" pitchFamily="34" charset="0"/>
                        </a:rPr>
                        <a:t>Organisational Strategy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rgbClr val="002060"/>
                          </a:solidFill>
                          <a:effectLst/>
                          <a:latin typeface="Calibri" panose="020F0502020204030204" pitchFamily="34" charset="0"/>
                          <a:ea typeface="+mn-ea"/>
                          <a:cs typeface="+mn-cs"/>
                        </a:rPr>
                        <a:t>The Somerset system’s shared vision for health and care in the county is: </a:t>
                      </a:r>
                      <a:endParaRPr lang="en-GB" sz="800" b="0" i="0" u="none" strike="noStrike" kern="1200" dirty="0">
                        <a:solidFill>
                          <a:srgbClr val="002060"/>
                        </a:solidFill>
                        <a:effectLst/>
                        <a:latin typeface="Calibri" panose="020F0502020204030204"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rgbClr val="002060"/>
                          </a:solidFill>
                          <a:effectLst/>
                          <a:latin typeface="Calibri" panose="020F0502020204030204" pitchFamily="34" charset="0"/>
                          <a:ea typeface="+mn-ea"/>
                          <a:cs typeface="+mn-cs"/>
                        </a:rPr>
                        <a:t>“to support the people of Somerset to live healthy and independent lives, within thriving communities, and with timely and easy access to high quality and efficient public services when they need them</a:t>
                      </a:r>
                      <a:endParaRPr lang="en-GB" sz="800" b="0" i="0" u="none" strike="noStrike" kern="1200" dirty="0">
                        <a:solidFill>
                          <a:srgbClr val="00206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r>
                        <a:rPr lang="en-GB" sz="1000" b="1" i="0" u="none" strike="noStrike">
                          <a:solidFill>
                            <a:srgbClr val="002060"/>
                          </a:solidFill>
                          <a:effectLst/>
                          <a:latin typeface="Calibri" panose="020F0502020204030204" pitchFamily="34" charset="0"/>
                        </a:rPr>
                        <a:t>Clinical Aim Strategy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800" b="0" i="0" u="none" strike="noStrike" kern="1200" dirty="0">
                          <a:solidFill>
                            <a:srgbClr val="002060"/>
                          </a:solidFill>
                          <a:effectLst/>
                          <a:latin typeface="Calibri" panose="020F0502020204030204" pitchFamily="34" charset="0"/>
                          <a:ea typeface="+mn-ea"/>
                          <a:cs typeface="+mn-cs"/>
                        </a:rPr>
                        <a:t>Improve the health and wellbeing of the population.  Provide the best care and support (we can) to children and adults. Strengthen care and support in local communities. Reduce inequalities. Respond well to complex needs</a:t>
                      </a:r>
                      <a:endParaRPr lang="en-GB" sz="800" b="1"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4419766"/>
                  </a:ext>
                </a:extLst>
              </a:tr>
              <a:tr h="297857">
                <a:tc>
                  <a:txBody>
                    <a:bodyPr/>
                    <a:lstStyle/>
                    <a:p>
                      <a:pPr algn="l" fontAlgn="ctr"/>
                      <a:r>
                        <a:rPr lang="en-GB" sz="1000" b="1" i="0" u="none" strike="noStrike" dirty="0">
                          <a:solidFill>
                            <a:srgbClr val="002060"/>
                          </a:solidFill>
                          <a:effectLst/>
                          <a:latin typeface="Calibri" panose="020F0502020204030204" pitchFamily="34" charset="0"/>
                        </a:rPr>
                        <a:t>Service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2">
                  <a:txBody>
                    <a:bodyPr/>
                    <a:lstStyle/>
                    <a:p>
                      <a:pPr algn="ctr" fontAlgn="ctr"/>
                      <a:r>
                        <a:rPr lang="en-GB" sz="1000" b="0" i="0" u="none" strike="noStrike">
                          <a:solidFill>
                            <a:srgbClr val="002060"/>
                          </a:solidFill>
                          <a:effectLst/>
                          <a:latin typeface="Calibri" panose="020F0502020204030204" pitchFamily="34" charset="0"/>
                        </a:rPr>
                        <a:t>POAC / Peri-Operative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n-GB" sz="1000" b="1" i="0" u="none" strike="noStrike">
                          <a:solidFill>
                            <a:srgbClr val="002060"/>
                          </a:solidFill>
                          <a:effectLst/>
                          <a:latin typeface="Calibri" panose="020F0502020204030204" pitchFamily="34" charset="0"/>
                        </a:rPr>
                        <a:t>Directorate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a:txBody>
                    <a:bodyPr/>
                    <a:lstStyle/>
                    <a:p>
                      <a:pPr algn="l" fontAlgn="ctr"/>
                      <a:r>
                        <a:rPr lang="en-GB" sz="1000" b="1" i="0" u="none" strike="noStrike">
                          <a:solidFill>
                            <a:srgbClr val="002060"/>
                          </a:solidFill>
                          <a:effectLst/>
                          <a:latin typeface="Calibri" panose="020F0502020204030204" pitchFamily="34" charset="0"/>
                        </a:rPr>
                        <a:t>Surgical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2060"/>
                          </a:solidFill>
                          <a:effectLst/>
                          <a:latin typeface="Calibri" panose="020F0502020204030204" pitchFamily="34" charset="0"/>
                        </a:rPr>
                        <a:t>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gridSpan="4">
                  <a:txBody>
                    <a:bodyPr/>
                    <a:lstStyle/>
                    <a:p>
                      <a:pPr algn="ctr" fontAlgn="ctr"/>
                      <a:r>
                        <a:rPr lang="en-GB" sz="1000" b="0" i="0" u="none" strike="noStrike">
                          <a:solidFill>
                            <a:srgbClr val="002060"/>
                          </a:solidFill>
                          <a:effectLst/>
                          <a:latin typeface="Calibri" panose="020F0502020204030204" pitchFamily="34" charset="0"/>
                        </a:rPr>
                        <a:t>SFT (MPH / YDH)</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66700"/>
                  </a:ext>
                </a:extLst>
              </a:tr>
              <a:tr h="655287">
                <a:tc gridSpan="2">
                  <a:txBody>
                    <a:bodyPr/>
                    <a:lstStyle/>
                    <a:p>
                      <a:pPr algn="l" fontAlgn="t"/>
                      <a:r>
                        <a:rPr lang="en-GB" sz="1000" b="1" i="0" u="none" strike="noStrike" dirty="0">
                          <a:solidFill>
                            <a:srgbClr val="002060"/>
                          </a:solidFill>
                          <a:effectLst/>
                          <a:latin typeface="Calibri" panose="020F0502020204030204" pitchFamily="34" charset="0"/>
                        </a:rPr>
                        <a:t>Description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hMerge="1">
                  <a:txBody>
                    <a:bodyPr/>
                    <a:lstStyle/>
                    <a:p>
                      <a:endParaRPr lang="en-GB"/>
                    </a:p>
                  </a:txBody>
                  <a:tcPr/>
                </a:tc>
                <a:tc gridSpan="8">
                  <a:txBody>
                    <a:bodyPr/>
                    <a:lstStyle/>
                    <a:p>
                      <a:pPr algn="l" fontAlgn="ctr"/>
                      <a:r>
                        <a:rPr lang="en-US" sz="1000" b="0" i="0" u="none" strike="noStrike" dirty="0">
                          <a:solidFill>
                            <a:srgbClr val="002060"/>
                          </a:solidFill>
                          <a:effectLst/>
                          <a:latin typeface="Calibri" panose="020F0502020204030204" pitchFamily="34" charset="0"/>
                        </a:rPr>
                        <a:t>The POAC team are seeing elective surgical patients too close to surgery to enable optimisation causing last minute cancellations, increased rate of complication and LOS and / or readmissions.  A 2 year acquisition process has resulted in the implementation     of a digital Pre-assessment tool (Pathpoint) to enable faster screening of patients and the ability to identify Peri-Operative strategies for patients significantly sooner in their patient journey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2709460"/>
                  </a:ext>
                </a:extLst>
              </a:tr>
              <a:tr h="744309">
                <a:tc gridSpan="2">
                  <a:txBody>
                    <a:bodyPr/>
                    <a:lstStyle/>
                    <a:p>
                      <a:pPr algn="l" fontAlgn="t"/>
                      <a:r>
                        <a:rPr lang="en-US" sz="1000" b="1" i="0" u="none" strike="noStrike" dirty="0">
                          <a:solidFill>
                            <a:srgbClr val="002060"/>
                          </a:solidFill>
                          <a:effectLst/>
                          <a:latin typeface="Calibri" panose="020F0502020204030204" pitchFamily="34" charset="0"/>
                        </a:rPr>
                        <a:t>Background</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hMerge="1">
                  <a:txBody>
                    <a:bodyPr/>
                    <a:lstStyle/>
                    <a:p>
                      <a:endParaRPr lang="en-GB"/>
                    </a:p>
                  </a:txBody>
                  <a:tcPr/>
                </a:tc>
                <a:tc gridSpan="8">
                  <a:txBody>
                    <a:bodyPr/>
                    <a:lstStyle/>
                    <a:p>
                      <a:pPr algn="l" fontAlgn="ctr"/>
                      <a:r>
                        <a:rPr lang="en-US" sz="1000" b="0" i="0" u="none" strike="noStrike" dirty="0">
                          <a:solidFill>
                            <a:srgbClr val="002060"/>
                          </a:solidFill>
                          <a:effectLst/>
                          <a:latin typeface="Calibri" panose="020F0502020204030204" pitchFamily="34" charset="0"/>
                        </a:rPr>
                        <a:t>This is a historic issue experienced by 100% of patients.  Addressing this will improve patient experience and outcomes.              Peri-Operative Services has been in pilot operation across the Somerset system since 2021 with the aim of identifying              health, wellbeing and medical optimisation strategies for surgical elective patients on the waiting list.  Funding has                  recently been awarded to launch the service, focusing primarily on patients on the inpatient waiting list with                                                    diabetes, anaemia and who smoke.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19001555"/>
                  </a:ext>
                </a:extLst>
              </a:tr>
              <a:tr h="511052">
                <a:tc gridSpan="2">
                  <a:txBody>
                    <a:bodyPr/>
                    <a:lstStyle/>
                    <a:p>
                      <a:pPr algn="l" fontAlgn="t"/>
                      <a:r>
                        <a:rPr lang="en-US" sz="1000" b="1" i="0" u="none" strike="noStrike" dirty="0">
                          <a:solidFill>
                            <a:srgbClr val="002060"/>
                          </a:solidFill>
                          <a:effectLst/>
                          <a:latin typeface="Calibri" panose="020F0502020204030204" pitchFamily="34" charset="0"/>
                        </a:rPr>
                        <a:t>Objectives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hMerge="1">
                  <a:txBody>
                    <a:bodyPr/>
                    <a:lstStyle/>
                    <a:p>
                      <a:endParaRPr lang="en-GB"/>
                    </a:p>
                  </a:txBody>
                  <a:tcPr/>
                </a:tc>
                <a:tc gridSpan="8">
                  <a:txBody>
                    <a:bodyPr/>
                    <a:lstStyle/>
                    <a:p>
                      <a:pPr algn="l" fontAlgn="ctr"/>
                      <a:r>
                        <a:rPr lang="en-US" sz="1000" b="0" i="0" u="none" strike="noStrike" dirty="0">
                          <a:solidFill>
                            <a:srgbClr val="002060"/>
                          </a:solidFill>
                          <a:effectLst/>
                          <a:latin typeface="Calibri" panose="020F0502020204030204" pitchFamily="34" charset="0"/>
                        </a:rPr>
                        <a:t>To improve surgical outcomes we will increase screening from 0% to 80% of all patients who require elective major             inpatient surgery at MPH. To improve surgical outcomes we will then offer optimisation to those with diabetes,                      anaemia and who smoke from 01/09/23 to 01/04/2024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6759532"/>
                  </a:ext>
                </a:extLst>
              </a:tr>
              <a:tr h="655287">
                <a:tc gridSpan="2">
                  <a:txBody>
                    <a:bodyPr/>
                    <a:lstStyle/>
                    <a:p>
                      <a:pPr algn="l" fontAlgn="t"/>
                      <a:r>
                        <a:rPr lang="en-US" sz="1000" b="1" i="0" u="none" strike="noStrike" dirty="0">
                          <a:solidFill>
                            <a:srgbClr val="002060"/>
                          </a:solidFill>
                          <a:effectLst/>
                          <a:latin typeface="Calibri" panose="020F0502020204030204" pitchFamily="34" charset="0"/>
                        </a:rPr>
                        <a:t>Return on Investment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3FA"/>
                    </a:solidFill>
                  </a:tcPr>
                </a:tc>
                <a:tc hMerge="1">
                  <a:txBody>
                    <a:bodyPr/>
                    <a:lstStyle/>
                    <a:p>
                      <a:endParaRPr lang="en-GB"/>
                    </a:p>
                  </a:txBody>
                  <a:tcPr/>
                </a:tc>
                <a:tc gridSpan="5">
                  <a:txBody>
                    <a:bodyPr/>
                    <a:lstStyle/>
                    <a:p>
                      <a:pPr algn="l" fontAlgn="t"/>
                      <a:r>
                        <a:rPr lang="en-US" sz="1000" b="0" i="0" u="none" strike="noStrike" dirty="0">
                          <a:solidFill>
                            <a:srgbClr val="002060"/>
                          </a:solidFill>
                          <a:effectLst/>
                          <a:latin typeface="Calibri" panose="020F0502020204030204" pitchFamily="34" charset="0"/>
                        </a:rPr>
                        <a:t>Using operational SFT figures we anticipate Peri-Operative care will enable a 15% reduction in the demand on SFT POAC in 2024/25 </a:t>
                      </a:r>
                      <a:r>
                        <a:rPr lang="en-US" sz="1000" b="0" i="0" u="none" strike="noStrike" dirty="0" err="1">
                          <a:solidFill>
                            <a:srgbClr val="002060"/>
                          </a:solidFill>
                          <a:effectLst/>
                          <a:latin typeface="Calibri" panose="020F0502020204030204" pitchFamily="34" charset="0"/>
                        </a:rPr>
                        <a:t>i.e</a:t>
                      </a:r>
                      <a:r>
                        <a:rPr lang="en-US" sz="1000" b="0" i="0" u="none" strike="noStrike" dirty="0">
                          <a:solidFill>
                            <a:srgbClr val="002060"/>
                          </a:solidFill>
                          <a:effectLst/>
                          <a:latin typeface="Calibri" panose="020F0502020204030204" pitchFamily="34" charset="0"/>
                        </a:rPr>
                        <a:t> a saving of £150K. Digital improvements will lead to efficiencies in remaining POAC appointments meaning around 20% of patients will be triaged to avoid POAC entirely.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t"/>
                      <a:r>
                        <a:rPr lang="en-GB" sz="1050" b="1" i="0" u="none" strike="noStrike" dirty="0">
                          <a:solidFill>
                            <a:srgbClr val="002060"/>
                          </a:solidFill>
                          <a:effectLst/>
                          <a:latin typeface="Calibri" panose="020F0502020204030204" pitchFamily="34" charset="0"/>
                        </a:rPr>
                        <a:t>Budget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3FA"/>
                    </a:solidFill>
                  </a:tcPr>
                </a:tc>
                <a:tc gridSpan="2">
                  <a:txBody>
                    <a:bodyPr/>
                    <a:lstStyle/>
                    <a:p>
                      <a:pPr algn="l" fontAlgn="t"/>
                      <a:r>
                        <a:rPr lang="en-GB" sz="1050" b="0" i="0" u="none" strike="noStrike" dirty="0">
                          <a:solidFill>
                            <a:srgbClr val="002060"/>
                          </a:solidFill>
                          <a:effectLst/>
                          <a:latin typeface="Calibri" panose="020F0502020204030204" pitchFamily="34" charset="0"/>
                        </a:rPr>
                        <a:t>£500K</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30621361"/>
                  </a:ext>
                </a:extLst>
              </a:tr>
              <a:tr h="454234">
                <a:tc gridSpan="10">
                  <a:txBody>
                    <a:bodyPr/>
                    <a:lstStyle/>
                    <a:p>
                      <a:pPr algn="l" fontAlgn="t"/>
                      <a:r>
                        <a:rPr lang="en-US" sz="1000" b="1" i="0" u="none" strike="noStrike" dirty="0">
                          <a:solidFill>
                            <a:srgbClr val="002060"/>
                          </a:solidFill>
                          <a:effectLst/>
                          <a:latin typeface="Calibri" panose="020F0502020204030204" pitchFamily="34" charset="0"/>
                        </a:rPr>
                        <a:t>Project Dependencies</a:t>
                      </a:r>
                      <a:br>
                        <a:rPr lang="en-US" sz="1000" b="0" i="0" u="none" strike="noStrike" dirty="0">
                          <a:solidFill>
                            <a:srgbClr val="002060"/>
                          </a:solidFill>
                          <a:effectLst/>
                          <a:latin typeface="Calibri" panose="020F0502020204030204" pitchFamily="34" charset="0"/>
                        </a:rPr>
                      </a:br>
                      <a:r>
                        <a:rPr lang="en-US" sz="1000" b="0" i="0" u="none" strike="noStrike" dirty="0">
                          <a:solidFill>
                            <a:srgbClr val="002060"/>
                          </a:solidFill>
                          <a:effectLst/>
                          <a:latin typeface="Calibri" panose="020F0502020204030204" pitchFamily="34" charset="0"/>
                        </a:rPr>
                        <a:t>Successful recruitment to key posts; Peri-Assessment nurse, Peri-Operative Lead Anaemia Nurse to compliment the existing Lead Diabetes </a:t>
                      </a:r>
                      <a:r>
                        <a:rPr lang="en-US" sz="1000" b="0" i="0" u="none" strike="noStrike" dirty="0" err="1">
                          <a:solidFill>
                            <a:srgbClr val="002060"/>
                          </a:solidFill>
                          <a:effectLst/>
                          <a:latin typeface="Calibri" panose="020F0502020204030204" pitchFamily="34" charset="0"/>
                        </a:rPr>
                        <a:t>SpN</a:t>
                      </a:r>
                      <a:r>
                        <a:rPr lang="en-US" sz="1000" b="0" i="0" u="none" strike="noStrike" dirty="0">
                          <a:solidFill>
                            <a:srgbClr val="002060"/>
                          </a:solidFill>
                          <a:effectLst/>
                          <a:latin typeface="Calibri" panose="020F0502020204030204" pitchFamily="34" charset="0"/>
                        </a:rPr>
                        <a:t> and                          Tobacco reduction Team resource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3F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68454465"/>
                  </a:ext>
                </a:extLst>
              </a:tr>
              <a:tr h="202780">
                <a:tc gridSpan="2">
                  <a:txBody>
                    <a:bodyPr/>
                    <a:lstStyle/>
                    <a:p>
                      <a:pPr algn="l" fontAlgn="t"/>
                      <a:r>
                        <a:rPr lang="en-GB" sz="1000" b="1" i="0" u="none" strike="noStrike" dirty="0">
                          <a:solidFill>
                            <a:srgbClr val="002060"/>
                          </a:solidFill>
                          <a:effectLst/>
                          <a:latin typeface="Calibri" panose="020F0502020204030204" pitchFamily="34" charset="0"/>
                        </a:rPr>
                        <a:t>Project / Service / Pathway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t"/>
                      <a:r>
                        <a:rPr lang="en-GB" sz="1000" b="1" i="0" u="none" strike="noStrike">
                          <a:solidFill>
                            <a:srgbClr val="002060"/>
                          </a:solidFill>
                          <a:effectLst/>
                          <a:latin typeface="Calibri" panose="020F0502020204030204" pitchFamily="34" charset="0"/>
                        </a:rPr>
                        <a:t>Status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en-US" sz="1000" b="1" i="0" u="none" strike="noStrike">
                          <a:solidFill>
                            <a:srgbClr val="002060"/>
                          </a:solidFill>
                          <a:effectLst/>
                          <a:latin typeface="Calibri" panose="020F0502020204030204" pitchFamily="34" charset="0"/>
                        </a:rPr>
                        <a:t>Description or nature of dependency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t"/>
                      <a:r>
                        <a:rPr lang="en-GB" sz="700" b="1" i="0" u="none" strike="noStrike" dirty="0">
                          <a:solidFill>
                            <a:srgbClr val="002060"/>
                          </a:solidFill>
                          <a:effectLst/>
                          <a:latin typeface="Calibri" panose="020F0502020204030204" pitchFamily="34" charset="0"/>
                        </a:rPr>
                        <a:t>Direction IN / OUT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GB" sz="1000" b="0" i="0" u="none" strike="noStrike" dirty="0">
                          <a:solidFill>
                            <a:srgbClr val="00206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t"/>
                      <a:r>
                        <a:rPr lang="en-GB" sz="1000" b="1" i="0" u="none" strike="noStrike">
                          <a:solidFill>
                            <a:srgbClr val="002060"/>
                          </a:solidFill>
                          <a:effectLst/>
                          <a:latin typeface="Calibri" panose="020F0502020204030204" pitchFamily="34" charset="0"/>
                        </a:rPr>
                        <a:t>Date</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4212"/>
                  </a:ext>
                </a:extLst>
              </a:tr>
              <a:tr h="148862">
                <a:tc gridSpan="2">
                  <a:txBody>
                    <a:bodyPr/>
                    <a:lstStyle/>
                    <a:p>
                      <a:pPr algn="l" fontAlgn="t"/>
                      <a:r>
                        <a:rPr lang="en-GB" sz="1000" b="0" i="0" u="none" strike="noStrike" dirty="0">
                          <a:solidFill>
                            <a:srgbClr val="002060"/>
                          </a:solidFill>
                          <a:effectLst/>
                          <a:latin typeface="Calibri" panose="020F0502020204030204" pitchFamily="34" charset="0"/>
                        </a:rPr>
                        <a:t> Peri-Operative Service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r>
                        <a:rPr lang="en-GB" sz="1000" b="0" i="0" u="none" strike="noStrike">
                          <a:solidFill>
                            <a:srgbClr val="002060"/>
                          </a:solidFill>
                          <a:effectLst/>
                          <a:latin typeface="Calibri" panose="020F0502020204030204" pitchFamily="34" charset="0"/>
                        </a:rPr>
                        <a:t>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3">
                  <a:txBody>
                    <a:bodyPr/>
                    <a:lstStyle/>
                    <a:p>
                      <a:pPr algn="l" fontAlgn="t"/>
                      <a:r>
                        <a:rPr lang="en-GB" sz="1000" b="0" i="0" u="none" strike="noStrike" dirty="0">
                          <a:solidFill>
                            <a:srgbClr val="002060"/>
                          </a:solidFill>
                          <a:effectLst/>
                          <a:latin typeface="Calibri" panose="020F0502020204030204" pitchFamily="34" charset="0"/>
                        </a:rPr>
                        <a:t> Successful Recruitment to role – Peri Assessment Nurse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t"/>
                      <a:r>
                        <a:rPr lang="en-GB" sz="1000" b="1" i="0" u="none" strike="noStrike" dirty="0">
                          <a:solidFill>
                            <a:srgbClr val="002060"/>
                          </a:solidFill>
                          <a:effectLst/>
                          <a:latin typeface="Calibri" panose="020F0502020204030204" pitchFamily="34" charset="0"/>
                        </a:rPr>
                        <a:t> </a:t>
                      </a:r>
                      <a:r>
                        <a:rPr lang="en-GB" sz="1000" b="0" i="0" u="none" strike="noStrike" dirty="0">
                          <a:solidFill>
                            <a:srgbClr val="002060"/>
                          </a:solidFill>
                          <a:effectLst/>
                          <a:latin typeface="Calibri" panose="020F0502020204030204" pitchFamily="34" charset="0"/>
                        </a:rPr>
                        <a:t>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GB" sz="1000" b="0" i="0" u="none" strike="noStrike" dirty="0">
                          <a:solidFill>
                            <a:srgbClr val="002060"/>
                          </a:solidFill>
                          <a:effectLst/>
                          <a:latin typeface="Calibri" panose="020F0502020204030204" pitchFamily="34" charset="0"/>
                        </a:rPr>
                        <a:t> Advertise role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t"/>
                      <a:r>
                        <a:rPr lang="en-GB" sz="1000" b="0" i="0" u="none" strike="noStrike" dirty="0">
                          <a:solidFill>
                            <a:srgbClr val="002060"/>
                          </a:solidFill>
                          <a:effectLst/>
                          <a:latin typeface="Calibri" panose="020F0502020204030204" pitchFamily="34" charset="0"/>
                        </a:rPr>
                        <a:t>01/09/23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261485"/>
                  </a:ext>
                </a:extLst>
              </a:tr>
              <a:tr h="297724">
                <a:tc gridSpan="2">
                  <a:txBody>
                    <a:bodyPr/>
                    <a:lstStyle/>
                    <a:p>
                      <a:pPr algn="l" fontAlgn="t"/>
                      <a:r>
                        <a:rPr lang="en-GB" sz="1000" b="0" i="0" u="none" strike="noStrike" dirty="0">
                          <a:solidFill>
                            <a:srgbClr val="002060"/>
                          </a:solidFill>
                          <a:effectLst/>
                          <a:latin typeface="Calibri" panose="020F0502020204030204" pitchFamily="34" charset="0"/>
                        </a:rPr>
                        <a:t> Peri-Operative Service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1000" b="0" i="0" u="none" strike="noStrike" dirty="0">
                          <a:solidFill>
                            <a:srgbClr val="002060"/>
                          </a:solidFill>
                          <a:effectLst/>
                          <a:latin typeface="Calibri" panose="020F0502020204030204" pitchFamily="34" charset="0"/>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gridSpan="3">
                  <a:txBody>
                    <a:bodyPr/>
                    <a:lstStyle/>
                    <a:p>
                      <a:pPr algn="l" fontAlgn="ctr"/>
                      <a:r>
                        <a:rPr lang="en-GB" sz="1000" b="0" i="0" u="none" strike="noStrike" dirty="0">
                          <a:solidFill>
                            <a:srgbClr val="002060"/>
                          </a:solidFill>
                          <a:effectLst/>
                          <a:latin typeface="Calibri" panose="020F0502020204030204" pitchFamily="34" charset="0"/>
                        </a:rPr>
                        <a:t> Successful recruitment to role – Peri-Operative Lead Anaemia Nurse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r>
                        <a:rPr lang="en-GB" sz="1000" b="0" i="0" u="none" strike="noStrike" dirty="0">
                          <a:solidFill>
                            <a:srgbClr val="002060"/>
                          </a:solidFill>
                          <a:effectLst/>
                          <a:latin typeface="Calibri" panose="020F0502020204030204" pitchFamily="34" charset="0"/>
                        </a:rPr>
                        <a:t> 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en-GB" sz="1000" b="0" i="0" u="none" strike="noStrike" dirty="0">
                          <a:solidFill>
                            <a:srgbClr val="002060"/>
                          </a:solidFill>
                          <a:effectLst/>
                          <a:latin typeface="Calibri" panose="020F0502020204030204" pitchFamily="34" charset="0"/>
                        </a:rPr>
                        <a:t> Advertise role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t"/>
                      <a:r>
                        <a:rPr lang="en-GB" sz="1000" b="0" i="0" u="none" strike="noStrike" dirty="0">
                          <a:solidFill>
                            <a:srgbClr val="002060"/>
                          </a:solidFill>
                          <a:effectLst/>
                          <a:latin typeface="Calibri" panose="020F0502020204030204" pitchFamily="34" charset="0"/>
                        </a:rPr>
                        <a:t>01/09/23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6317"/>
                  </a:ext>
                </a:extLst>
              </a:tr>
            </a:tbl>
          </a:graphicData>
        </a:graphic>
      </p:graphicFrame>
      <p:sp>
        <p:nvSpPr>
          <p:cNvPr id="5" name="Title 8">
            <a:extLst>
              <a:ext uri="{FF2B5EF4-FFF2-40B4-BE49-F238E27FC236}">
                <a16:creationId xmlns:a16="http://schemas.microsoft.com/office/drawing/2014/main" id="{2B04508D-640A-C22F-BDE8-3BBF8C0E34D1}"/>
              </a:ext>
            </a:extLst>
          </p:cNvPr>
          <p:cNvSpPr txBox="1">
            <a:spLocks/>
          </p:cNvSpPr>
          <p:nvPr/>
        </p:nvSpPr>
        <p:spPr>
          <a:xfrm>
            <a:off x="1123549"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dirty="0"/>
              <a:t>Background</a:t>
            </a:r>
          </a:p>
        </p:txBody>
      </p:sp>
      <p:grpSp>
        <p:nvGrpSpPr>
          <p:cNvPr id="6" name="Group 91">
            <a:extLst>
              <a:ext uri="{FF2B5EF4-FFF2-40B4-BE49-F238E27FC236}">
                <a16:creationId xmlns:a16="http://schemas.microsoft.com/office/drawing/2014/main" id="{EA7818DD-F19A-BEB5-07BD-D82E031D1F73}"/>
              </a:ext>
            </a:extLst>
          </p:cNvPr>
          <p:cNvGrpSpPr/>
          <p:nvPr/>
        </p:nvGrpSpPr>
        <p:grpSpPr>
          <a:xfrm>
            <a:off x="10591800" y="50217"/>
            <a:ext cx="1491828" cy="1108165"/>
            <a:chOff x="0" y="0"/>
            <a:chExt cx="2248648" cy="1700758"/>
          </a:xfrm>
        </p:grpSpPr>
        <p:sp>
          <p:nvSpPr>
            <p:cNvPr id="7" name="AutoShape 92">
              <a:extLst>
                <a:ext uri="{FF2B5EF4-FFF2-40B4-BE49-F238E27FC236}">
                  <a16:creationId xmlns:a16="http://schemas.microsoft.com/office/drawing/2014/main" id="{C67C9F0C-C3DE-1F86-200E-78663B2337BF}"/>
                </a:ext>
              </a:extLst>
            </p:cNvPr>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8" name="AutoShape 93">
              <a:extLst>
                <a:ext uri="{FF2B5EF4-FFF2-40B4-BE49-F238E27FC236}">
                  <a16:creationId xmlns:a16="http://schemas.microsoft.com/office/drawing/2014/main" id="{89695098-BF8B-5F44-51CC-404DA405B31A}"/>
                </a:ext>
              </a:extLst>
            </p:cNvPr>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9" name="AutoShape 94">
              <a:extLst>
                <a:ext uri="{FF2B5EF4-FFF2-40B4-BE49-F238E27FC236}">
                  <a16:creationId xmlns:a16="http://schemas.microsoft.com/office/drawing/2014/main" id="{D41AA751-3260-4D2F-EE21-4CD267A35195}"/>
                </a:ext>
              </a:extLst>
            </p:cNvPr>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10" name="AutoShape 95">
              <a:extLst>
                <a:ext uri="{FF2B5EF4-FFF2-40B4-BE49-F238E27FC236}">
                  <a16:creationId xmlns:a16="http://schemas.microsoft.com/office/drawing/2014/main" id="{E52AE677-F628-ABEE-1884-F08A1D073CDE}"/>
                </a:ext>
              </a:extLst>
            </p:cNvPr>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11" name="AutoShape 96">
              <a:extLst>
                <a:ext uri="{FF2B5EF4-FFF2-40B4-BE49-F238E27FC236}">
                  <a16:creationId xmlns:a16="http://schemas.microsoft.com/office/drawing/2014/main" id="{EAEC4B4A-6F57-C4B5-F3B9-29DC3B01CB57}"/>
                </a:ext>
              </a:extLst>
            </p:cNvPr>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2" name="AutoShape 97">
              <a:extLst>
                <a:ext uri="{FF2B5EF4-FFF2-40B4-BE49-F238E27FC236}">
                  <a16:creationId xmlns:a16="http://schemas.microsoft.com/office/drawing/2014/main" id="{D34C8A2F-0228-BB29-D686-AFF29739474C}"/>
                </a:ext>
              </a:extLst>
            </p:cNvPr>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3" name="AutoShape 98">
              <a:extLst>
                <a:ext uri="{FF2B5EF4-FFF2-40B4-BE49-F238E27FC236}">
                  <a16:creationId xmlns:a16="http://schemas.microsoft.com/office/drawing/2014/main" id="{3577EDB4-0F3C-CCC6-49FD-84F2D2259D65}"/>
                </a:ext>
              </a:extLst>
            </p:cNvPr>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4" name="Group 99">
              <a:extLst>
                <a:ext uri="{FF2B5EF4-FFF2-40B4-BE49-F238E27FC236}">
                  <a16:creationId xmlns:a16="http://schemas.microsoft.com/office/drawing/2014/main" id="{5B506BBC-B5F4-6F89-2B65-D17193456F39}"/>
                </a:ext>
              </a:extLst>
            </p:cNvPr>
            <p:cNvGrpSpPr/>
            <p:nvPr/>
          </p:nvGrpSpPr>
          <p:grpSpPr>
            <a:xfrm>
              <a:off x="35917" y="24938"/>
              <a:ext cx="1628883" cy="1636184"/>
              <a:chOff x="14163" y="0"/>
              <a:chExt cx="6321664" cy="6350000"/>
            </a:xfrm>
          </p:grpSpPr>
          <p:sp>
            <p:nvSpPr>
              <p:cNvPr id="20" name="Freeform 100">
                <a:extLst>
                  <a:ext uri="{FF2B5EF4-FFF2-40B4-BE49-F238E27FC236}">
                    <a16:creationId xmlns:a16="http://schemas.microsoft.com/office/drawing/2014/main" id="{3951DE8B-9B77-0B7B-D8C0-170058F504D9}"/>
                  </a:ext>
                </a:extLst>
              </p:cNvPr>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5" name="Group 101">
              <a:extLst>
                <a:ext uri="{FF2B5EF4-FFF2-40B4-BE49-F238E27FC236}">
                  <a16:creationId xmlns:a16="http://schemas.microsoft.com/office/drawing/2014/main" id="{FD283E78-06F9-D931-FD10-F2963A6B734A}"/>
                </a:ext>
              </a:extLst>
            </p:cNvPr>
            <p:cNvGrpSpPr>
              <a:grpSpLocks noChangeAspect="1"/>
            </p:cNvGrpSpPr>
            <p:nvPr/>
          </p:nvGrpSpPr>
          <p:grpSpPr>
            <a:xfrm>
              <a:off x="0" y="0"/>
              <a:ext cx="1700758" cy="1700758"/>
              <a:chOff x="0" y="0"/>
              <a:chExt cx="6355080" cy="6355080"/>
            </a:xfrm>
          </p:grpSpPr>
          <p:sp>
            <p:nvSpPr>
              <p:cNvPr id="19" name="Freeform 102">
                <a:extLst>
                  <a:ext uri="{FF2B5EF4-FFF2-40B4-BE49-F238E27FC236}">
                    <a16:creationId xmlns:a16="http://schemas.microsoft.com/office/drawing/2014/main" id="{5F139DD8-3A2D-F51C-9F80-D3DBC9282A2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6" name="TextBox 103">
              <a:extLst>
                <a:ext uri="{FF2B5EF4-FFF2-40B4-BE49-F238E27FC236}">
                  <a16:creationId xmlns:a16="http://schemas.microsoft.com/office/drawing/2014/main" id="{AD786600-C405-2A7D-098F-7A1B304C2668}"/>
                </a:ext>
              </a:extLst>
            </p:cNvPr>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dirty="0">
                  <a:solidFill>
                    <a:srgbClr val="000000"/>
                  </a:solidFill>
                  <a:latin typeface="Open Sans Light"/>
                </a:rPr>
                <a:t>7</a:t>
              </a:r>
            </a:p>
          </p:txBody>
        </p:sp>
        <p:sp>
          <p:nvSpPr>
            <p:cNvPr id="17" name="TextBox 104">
              <a:extLst>
                <a:ext uri="{FF2B5EF4-FFF2-40B4-BE49-F238E27FC236}">
                  <a16:creationId xmlns:a16="http://schemas.microsoft.com/office/drawing/2014/main" id="{CABB1ACD-B239-8705-6A2F-5009C1EFB815}"/>
                </a:ext>
              </a:extLst>
            </p:cNvPr>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8" name="TextBox 105">
              <a:extLst>
                <a:ext uri="{FF2B5EF4-FFF2-40B4-BE49-F238E27FC236}">
                  <a16:creationId xmlns:a16="http://schemas.microsoft.com/office/drawing/2014/main" id="{A7C2A956-79E9-7F03-D5EB-FE0AE9C8516B}"/>
                </a:ext>
              </a:extLst>
            </p:cNvPr>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graphicFrame>
        <p:nvGraphicFramePr>
          <p:cNvPr id="21" name="Diagram 20">
            <a:extLst>
              <a:ext uri="{FF2B5EF4-FFF2-40B4-BE49-F238E27FC236}">
                <a16:creationId xmlns:a16="http://schemas.microsoft.com/office/drawing/2014/main" id="{3C1671F0-3FB0-F7EE-432D-A213155B7D61}"/>
              </a:ext>
            </a:extLst>
          </p:cNvPr>
          <p:cNvGraphicFramePr/>
          <p:nvPr>
            <p:extLst>
              <p:ext uri="{D42A27DB-BD31-4B8C-83A1-F6EECF244321}">
                <p14:modId xmlns:p14="http://schemas.microsoft.com/office/powerpoint/2010/main" val="4070741881"/>
              </p:ext>
            </p:extLst>
          </p:nvPr>
        </p:nvGraphicFramePr>
        <p:xfrm>
          <a:off x="7762876" y="2467657"/>
          <a:ext cx="4429124" cy="4475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Graphic 23" descr="Arrow: Straight with solid fill">
            <a:extLst>
              <a:ext uri="{FF2B5EF4-FFF2-40B4-BE49-F238E27FC236}">
                <a16:creationId xmlns:a16="http://schemas.microsoft.com/office/drawing/2014/main" id="{76E815BA-F0AF-4A52-F897-CF590E527E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319084">
            <a:off x="10689028" y="1947973"/>
            <a:ext cx="914400" cy="914400"/>
          </a:xfrm>
          <a:prstGeom prst="rect">
            <a:avLst/>
          </a:prstGeom>
        </p:spPr>
      </p:pic>
      <p:pic>
        <p:nvPicPr>
          <p:cNvPr id="25" name="Graphic 24" descr="Arrow: Straight with solid fill">
            <a:extLst>
              <a:ext uri="{FF2B5EF4-FFF2-40B4-BE49-F238E27FC236}">
                <a16:creationId xmlns:a16="http://schemas.microsoft.com/office/drawing/2014/main" id="{F1271EAF-2FE0-4681-3777-CBB55D7680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319084">
            <a:off x="9922127" y="1779984"/>
            <a:ext cx="914400" cy="914400"/>
          </a:xfrm>
          <a:prstGeom prst="rect">
            <a:avLst/>
          </a:prstGeom>
        </p:spPr>
      </p:pic>
      <p:pic>
        <p:nvPicPr>
          <p:cNvPr id="26" name="Graphic 25" descr="Arrow: Straight with solid fill">
            <a:extLst>
              <a:ext uri="{FF2B5EF4-FFF2-40B4-BE49-F238E27FC236}">
                <a16:creationId xmlns:a16="http://schemas.microsoft.com/office/drawing/2014/main" id="{4EC2F8C8-00C8-996D-49F3-06BCB3768F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319084">
            <a:off x="11264755" y="2387502"/>
            <a:ext cx="914400" cy="914400"/>
          </a:xfrm>
          <a:prstGeom prst="rect">
            <a:avLst/>
          </a:prstGeom>
        </p:spPr>
      </p:pic>
    </p:spTree>
    <p:extLst>
      <p:ext uri="{BB962C8B-B14F-4D97-AF65-F5344CB8AC3E}">
        <p14:creationId xmlns:p14="http://schemas.microsoft.com/office/powerpoint/2010/main" val="119608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2084975"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People – forming our project team</a:t>
            </a:r>
          </a:p>
        </p:txBody>
      </p:sp>
      <p:grpSp>
        <p:nvGrpSpPr>
          <p:cNvPr id="4" name="Group 91"/>
          <p:cNvGrpSpPr/>
          <p:nvPr/>
        </p:nvGrpSpPr>
        <p:grpSpPr>
          <a:xfrm>
            <a:off x="10591800" y="50217"/>
            <a:ext cx="1491828" cy="1108165"/>
            <a:chOff x="0" y="0"/>
            <a:chExt cx="2248648" cy="1700758"/>
          </a:xfrm>
        </p:grpSpPr>
        <p:sp>
          <p:nvSpPr>
            <p:cNvPr id="5" name="AutoShape 92"/>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6" name="AutoShape 93"/>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7" name="AutoShape 94"/>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8" name="AutoShape 95"/>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9" name="AutoShape 96"/>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0" name="AutoShape 97"/>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1" name="AutoShape 98"/>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2" name="Group 99"/>
            <p:cNvGrpSpPr/>
            <p:nvPr/>
          </p:nvGrpSpPr>
          <p:grpSpPr>
            <a:xfrm>
              <a:off x="35917" y="24938"/>
              <a:ext cx="1628883" cy="1636184"/>
              <a:chOff x="14163" y="0"/>
              <a:chExt cx="6321664" cy="6350000"/>
            </a:xfrm>
          </p:grpSpPr>
          <p:sp>
            <p:nvSpPr>
              <p:cNvPr id="18" name="Freeform 100"/>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01"/>
            <p:cNvGrpSpPr>
              <a:grpSpLocks noChangeAspect="1"/>
            </p:cNvGrpSpPr>
            <p:nvPr/>
          </p:nvGrpSpPr>
          <p:grpSpPr>
            <a:xfrm>
              <a:off x="0" y="0"/>
              <a:ext cx="1700758" cy="1700758"/>
              <a:chOff x="0" y="0"/>
              <a:chExt cx="6355080" cy="6355080"/>
            </a:xfrm>
          </p:grpSpPr>
          <p:sp>
            <p:nvSpPr>
              <p:cNvPr id="17"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03"/>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dirty="0">
                  <a:solidFill>
                    <a:srgbClr val="000000"/>
                  </a:solidFill>
                  <a:latin typeface="Open Sans Light"/>
                </a:rPr>
                <a:t>7</a:t>
              </a:r>
            </a:p>
          </p:txBody>
        </p:sp>
        <p:sp>
          <p:nvSpPr>
            <p:cNvPr id="15" name="TextBox 104"/>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6" name="TextBox 105"/>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21" name="TextBox 20">
            <a:extLst>
              <a:ext uri="{FF2B5EF4-FFF2-40B4-BE49-F238E27FC236}">
                <a16:creationId xmlns:a16="http://schemas.microsoft.com/office/drawing/2014/main" id="{C5AC5309-9883-FC4D-ED98-E1BA699B96A9}"/>
              </a:ext>
            </a:extLst>
          </p:cNvPr>
          <p:cNvSpPr txBox="1"/>
          <p:nvPr/>
        </p:nvSpPr>
        <p:spPr>
          <a:xfrm>
            <a:off x="9158838" y="1422279"/>
            <a:ext cx="2924790" cy="1648293"/>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defPPr>
              <a:defRPr lang="en-US"/>
            </a:defPPr>
            <a:lvl1pPr algn="ctr">
              <a:lnSpc>
                <a:spcPct val="100000"/>
              </a:lnSpc>
              <a:defRPr sz="3600" b="1">
                <a:solidFill>
                  <a:schemeClr val="tx2">
                    <a:lumMod val="75000"/>
                  </a:schemeClr>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GB" sz="2400" dirty="0"/>
              <a:t>Our Learning</a:t>
            </a:r>
          </a:p>
          <a:p>
            <a:pPr algn="r"/>
            <a:r>
              <a:rPr lang="en-GB" sz="1400" b="0" dirty="0">
                <a:latin typeface="Arial" panose="020B0604020202020204" pitchFamily="34" charset="0"/>
                <a:cs typeface="Arial" panose="020B0604020202020204" pitchFamily="34" charset="0"/>
              </a:rPr>
              <a:t>At the beginning of the project, we didn’t forward plan or future proof the project team and have since recognised that we needed to include more people</a:t>
            </a:r>
          </a:p>
          <a:p>
            <a:endParaRPr lang="en-GB" sz="2400" dirty="0"/>
          </a:p>
          <a:p>
            <a:endParaRPr lang="en-GB" sz="2400" dirty="0"/>
          </a:p>
          <a:p>
            <a:endParaRPr lang="en-GB" sz="2400" dirty="0"/>
          </a:p>
        </p:txBody>
      </p:sp>
      <p:pic>
        <p:nvPicPr>
          <p:cNvPr id="22" name="Graphic 21" descr="A stack of books">
            <a:extLst>
              <a:ext uri="{FF2B5EF4-FFF2-40B4-BE49-F238E27FC236}">
                <a16:creationId xmlns:a16="http://schemas.microsoft.com/office/drawing/2014/main" id="{0C4BBC18-301C-4BE2-56B4-9A690710A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1411" y="2380569"/>
            <a:ext cx="690003" cy="690003"/>
          </a:xfrm>
          <a:prstGeom prst="rect">
            <a:avLst/>
          </a:prstGeom>
        </p:spPr>
      </p:pic>
      <p:sp>
        <p:nvSpPr>
          <p:cNvPr id="25" name="Rectangle: Rounded Corners 24">
            <a:extLst>
              <a:ext uri="{FF2B5EF4-FFF2-40B4-BE49-F238E27FC236}">
                <a16:creationId xmlns:a16="http://schemas.microsoft.com/office/drawing/2014/main" id="{FAEBDEB5-E557-567E-02A4-CCFB34A1AC71}"/>
              </a:ext>
            </a:extLst>
          </p:cNvPr>
          <p:cNvSpPr/>
          <p:nvPr/>
        </p:nvSpPr>
        <p:spPr>
          <a:xfrm>
            <a:off x="241730" y="1041813"/>
            <a:ext cx="7959295" cy="5311361"/>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lnSpc>
                <a:spcPct val="150000"/>
              </a:lnSpc>
            </a:pPr>
            <a:r>
              <a:rPr lang="en-US" sz="3600" b="1" dirty="0">
                <a:solidFill>
                  <a:schemeClr val="tx2">
                    <a:lumMod val="75000"/>
                  </a:schemeClr>
                </a:solidFill>
                <a:latin typeface="Arial Black" panose="020B0A04020102020204" pitchFamily="34" charset="0"/>
              </a:rPr>
              <a:t>TEAM</a:t>
            </a:r>
            <a:endParaRPr lang="en-US" sz="2400" b="1" dirty="0">
              <a:solidFill>
                <a:schemeClr val="tx2">
                  <a:lumMod val="75000"/>
                </a:schemeClr>
              </a:solidFill>
              <a:latin typeface="Arial Black" panose="020B0A04020102020204" pitchFamily="34" charset="0"/>
            </a:endParaRPr>
          </a:p>
          <a:p>
            <a:pPr>
              <a:lnSpc>
                <a:spcPct val="150000"/>
              </a:lnSpc>
            </a:pPr>
            <a:r>
              <a:rPr lang="en-US" sz="2000" b="1" dirty="0">
                <a:solidFill>
                  <a:schemeClr val="tx2">
                    <a:lumMod val="75000"/>
                  </a:schemeClr>
                </a:solidFill>
              </a:rPr>
              <a:t>Project Team</a:t>
            </a:r>
            <a:r>
              <a:rPr lang="en-US" sz="2000" dirty="0">
                <a:solidFill>
                  <a:schemeClr val="tx2">
                    <a:lumMod val="75000"/>
                  </a:schemeClr>
                </a:solidFill>
              </a:rPr>
              <a:t>:  A</a:t>
            </a:r>
            <a:r>
              <a:rPr lang="en-US" sz="2000" b="0" dirty="0">
                <a:solidFill>
                  <a:schemeClr val="tx2">
                    <a:lumMod val="75000"/>
                  </a:schemeClr>
                </a:solidFill>
              </a:rPr>
              <a:t>nnie Allen, Jacqui Wilson</a:t>
            </a:r>
          </a:p>
          <a:p>
            <a:pPr>
              <a:lnSpc>
                <a:spcPct val="150000"/>
              </a:lnSpc>
            </a:pPr>
            <a:r>
              <a:rPr lang="en-US" sz="2000" b="1" dirty="0" err="1">
                <a:solidFill>
                  <a:schemeClr val="tx2">
                    <a:lumMod val="75000"/>
                  </a:schemeClr>
                </a:solidFill>
              </a:rPr>
              <a:t>Anaesthetic</a:t>
            </a:r>
            <a:r>
              <a:rPr lang="en-US" sz="2000" b="1" dirty="0">
                <a:solidFill>
                  <a:schemeClr val="tx2">
                    <a:lumMod val="75000"/>
                  </a:schemeClr>
                </a:solidFill>
              </a:rPr>
              <a:t> Leads: </a:t>
            </a:r>
            <a:r>
              <a:rPr lang="en-US" sz="2000" b="0" dirty="0">
                <a:solidFill>
                  <a:schemeClr val="tx2">
                    <a:lumMod val="75000"/>
                  </a:schemeClr>
                </a:solidFill>
              </a:rPr>
              <a:t>Tom Teare, Mark Abou-Samra</a:t>
            </a:r>
          </a:p>
          <a:p>
            <a:pPr>
              <a:lnSpc>
                <a:spcPct val="150000"/>
              </a:lnSpc>
            </a:pPr>
            <a:r>
              <a:rPr lang="en-US" sz="2000" b="1" dirty="0">
                <a:solidFill>
                  <a:schemeClr val="tx2">
                    <a:lumMod val="75000"/>
                  </a:schemeClr>
                </a:solidFill>
              </a:rPr>
              <a:t>POAC: </a:t>
            </a:r>
            <a:r>
              <a:rPr lang="en-US" sz="2000" b="0" dirty="0">
                <a:solidFill>
                  <a:schemeClr val="tx2">
                    <a:lumMod val="75000"/>
                  </a:schemeClr>
                </a:solidFill>
              </a:rPr>
              <a:t>Amanda Newell, Ashraf Ahmed, Tracey Jenkins, Kim </a:t>
            </a:r>
          </a:p>
          <a:p>
            <a:pPr>
              <a:lnSpc>
                <a:spcPct val="150000"/>
              </a:lnSpc>
            </a:pPr>
            <a:r>
              <a:rPr lang="en-US" sz="2000" b="0" dirty="0">
                <a:solidFill>
                  <a:schemeClr val="tx2">
                    <a:lumMod val="75000"/>
                  </a:schemeClr>
                </a:solidFill>
              </a:rPr>
              <a:t>Saunders, Sam </a:t>
            </a:r>
            <a:r>
              <a:rPr lang="en-US" sz="2000" dirty="0">
                <a:solidFill>
                  <a:schemeClr val="tx2">
                    <a:lumMod val="75000"/>
                  </a:schemeClr>
                </a:solidFill>
              </a:rPr>
              <a:t>Goss, Tracey Gunn, Di Vickery</a:t>
            </a:r>
            <a:endParaRPr lang="en-US" sz="2000" b="0" dirty="0">
              <a:solidFill>
                <a:schemeClr val="tx2">
                  <a:lumMod val="75000"/>
                </a:schemeClr>
              </a:solidFill>
            </a:endParaRPr>
          </a:p>
          <a:p>
            <a:pPr>
              <a:lnSpc>
                <a:spcPct val="150000"/>
              </a:lnSpc>
            </a:pPr>
            <a:r>
              <a:rPr lang="en-US" sz="2000" b="1" dirty="0">
                <a:solidFill>
                  <a:schemeClr val="tx2">
                    <a:lumMod val="75000"/>
                  </a:schemeClr>
                </a:solidFill>
              </a:rPr>
              <a:t>Peri-Op</a:t>
            </a:r>
            <a:r>
              <a:rPr lang="en-US" sz="2000" dirty="0">
                <a:solidFill>
                  <a:schemeClr val="tx2">
                    <a:lumMod val="75000"/>
                  </a:schemeClr>
                </a:solidFill>
              </a:rPr>
              <a:t>: </a:t>
            </a:r>
            <a:r>
              <a:rPr lang="en-US" sz="2000" b="0" dirty="0">
                <a:solidFill>
                  <a:schemeClr val="tx2">
                    <a:lumMod val="75000"/>
                  </a:schemeClr>
                </a:solidFill>
              </a:rPr>
              <a:t>Louise Lewis, Martin Lever</a:t>
            </a:r>
            <a:r>
              <a:rPr lang="en-US" sz="2000" dirty="0">
                <a:solidFill>
                  <a:schemeClr val="tx2">
                    <a:lumMod val="75000"/>
                  </a:schemeClr>
                </a:solidFill>
              </a:rPr>
              <a:t>, Peri-Op Anaemia                     Nurse Specialist, Care Co-</a:t>
            </a:r>
            <a:r>
              <a:rPr lang="en-US" sz="2000" dirty="0" err="1">
                <a:solidFill>
                  <a:schemeClr val="tx2">
                    <a:lumMod val="75000"/>
                  </a:schemeClr>
                </a:solidFill>
              </a:rPr>
              <a:t>Ordinators</a:t>
            </a:r>
            <a:r>
              <a:rPr lang="en-US" sz="2000" dirty="0">
                <a:solidFill>
                  <a:schemeClr val="tx2">
                    <a:lumMod val="75000"/>
                  </a:schemeClr>
                </a:solidFill>
              </a:rPr>
              <a:t>, Project Support</a:t>
            </a:r>
          </a:p>
          <a:p>
            <a:pPr>
              <a:lnSpc>
                <a:spcPct val="150000"/>
              </a:lnSpc>
            </a:pPr>
            <a:r>
              <a:rPr lang="en-US" sz="2000" b="1" dirty="0">
                <a:solidFill>
                  <a:schemeClr val="tx2">
                    <a:lumMod val="75000"/>
                  </a:schemeClr>
                </a:solidFill>
              </a:rPr>
              <a:t>Digital Nurse Lead: </a:t>
            </a:r>
            <a:r>
              <a:rPr lang="en-US" sz="2000" b="0" dirty="0">
                <a:solidFill>
                  <a:schemeClr val="tx2">
                    <a:lumMod val="75000"/>
                  </a:schemeClr>
                </a:solidFill>
              </a:rPr>
              <a:t>Shawn Whelan</a:t>
            </a:r>
          </a:p>
          <a:p>
            <a:pPr>
              <a:lnSpc>
                <a:spcPct val="150000"/>
              </a:lnSpc>
            </a:pPr>
            <a:r>
              <a:rPr lang="en-US" sz="2000" b="1" dirty="0">
                <a:solidFill>
                  <a:schemeClr val="tx2">
                    <a:lumMod val="75000"/>
                  </a:schemeClr>
                </a:solidFill>
              </a:rPr>
              <a:t>Patient Partner</a:t>
            </a:r>
            <a:r>
              <a:rPr lang="en-US" sz="2000" b="0" dirty="0">
                <a:solidFill>
                  <a:schemeClr val="tx2">
                    <a:lumMod val="75000"/>
                  </a:schemeClr>
                </a:solidFill>
              </a:rPr>
              <a:t>: Joyce </a:t>
            </a:r>
            <a:r>
              <a:rPr lang="en-US" sz="2000" b="0" dirty="0" err="1">
                <a:solidFill>
                  <a:schemeClr val="tx2">
                    <a:lumMod val="75000"/>
                  </a:schemeClr>
                </a:solidFill>
              </a:rPr>
              <a:t>Strandring</a:t>
            </a:r>
            <a:endParaRPr lang="en-US" sz="2000" b="0" dirty="0">
              <a:solidFill>
                <a:schemeClr val="tx2">
                  <a:lumMod val="75000"/>
                </a:schemeClr>
              </a:solidFill>
            </a:endParaRPr>
          </a:p>
        </p:txBody>
      </p:sp>
      <p:pic>
        <p:nvPicPr>
          <p:cNvPr id="27" name="Picture 26" descr="A paper with writing on it&#10;&#10;Description automatically generated">
            <a:extLst>
              <a:ext uri="{FF2B5EF4-FFF2-40B4-BE49-F238E27FC236}">
                <a16:creationId xmlns:a16="http://schemas.microsoft.com/office/drawing/2014/main" id="{F31ADBD0-307A-9429-5D38-05CCCF0313DF}"/>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7919199" y="2415423"/>
            <a:ext cx="3379458" cy="4949404"/>
          </a:xfrm>
          <a:prstGeom prst="rect">
            <a:avLst/>
          </a:prstGeom>
          <a:ln w="25400">
            <a:solidFill>
              <a:schemeClr val="tx1"/>
            </a:solidFill>
          </a:ln>
        </p:spPr>
      </p:pic>
      <p:pic>
        <p:nvPicPr>
          <p:cNvPr id="20" name="Picture 19">
            <a:extLst>
              <a:ext uri="{FF2B5EF4-FFF2-40B4-BE49-F238E27FC236}">
                <a16:creationId xmlns:a16="http://schemas.microsoft.com/office/drawing/2014/main" id="{6F9261AF-CEF4-717A-21D9-DA7DD8E0EB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81" y="-64687"/>
            <a:ext cx="1788603" cy="1648292"/>
          </a:xfrm>
          <a:prstGeom prst="rect">
            <a:avLst/>
          </a:prstGeom>
        </p:spPr>
      </p:pic>
    </p:spTree>
    <p:extLst>
      <p:ext uri="{BB962C8B-B14F-4D97-AF65-F5344CB8AC3E}">
        <p14:creationId xmlns:p14="http://schemas.microsoft.com/office/powerpoint/2010/main" val="420543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Rounded Corners 4096">
            <a:extLst>
              <a:ext uri="{FF2B5EF4-FFF2-40B4-BE49-F238E27FC236}">
                <a16:creationId xmlns:a16="http://schemas.microsoft.com/office/drawing/2014/main" id="{80D5B623-FCC2-9CF6-680B-39F2AB041595}"/>
              </a:ext>
            </a:extLst>
          </p:cNvPr>
          <p:cNvSpPr/>
          <p:nvPr/>
        </p:nvSpPr>
        <p:spPr>
          <a:xfrm>
            <a:off x="647700" y="1041813"/>
            <a:ext cx="11296650" cy="5650817"/>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lnSpc>
                <a:spcPct val="150000"/>
              </a:lnSpc>
            </a:pPr>
            <a:endParaRPr lang="en-US" sz="2000" b="0" dirty="0">
              <a:solidFill>
                <a:schemeClr val="tx2">
                  <a:lumMod val="75000"/>
                </a:schemeClr>
              </a:solidFill>
            </a:endParaRPr>
          </a:p>
        </p:txBody>
      </p:sp>
      <p:sp>
        <p:nvSpPr>
          <p:cNvPr id="19" name="TextBox 18">
            <a:extLst>
              <a:ext uri="{FF2B5EF4-FFF2-40B4-BE49-F238E27FC236}">
                <a16:creationId xmlns:a16="http://schemas.microsoft.com/office/drawing/2014/main" id="{6AEB961A-7079-4460-5139-73C6980177D4}"/>
              </a:ext>
            </a:extLst>
          </p:cNvPr>
          <p:cNvSpPr txBox="1"/>
          <p:nvPr/>
        </p:nvSpPr>
        <p:spPr>
          <a:xfrm>
            <a:off x="1336284" y="2397487"/>
            <a:ext cx="9291001" cy="400110"/>
          </a:xfrm>
          <a:prstGeom prst="rect">
            <a:avLst/>
          </a:prstGeom>
          <a:noFill/>
        </p:spPr>
        <p:txBody>
          <a:bodyPr wrap="square">
            <a:spAutoFit/>
          </a:bodyPr>
          <a:lstStyle/>
          <a:p>
            <a:pPr algn="l"/>
            <a:r>
              <a:rPr lang="en-US" sz="2000" b="1" dirty="0">
                <a:solidFill>
                  <a:schemeClr val="tx2">
                    <a:lumMod val="75000"/>
                  </a:schemeClr>
                </a:solidFill>
              </a:rPr>
              <a:t>May 2023 - Exciting developments in pre-operative assessment in Somerset</a:t>
            </a:r>
          </a:p>
        </p:txBody>
      </p:sp>
      <p:sp>
        <p:nvSpPr>
          <p:cNvPr id="23" name="TextBox 22">
            <a:extLst>
              <a:ext uri="{FF2B5EF4-FFF2-40B4-BE49-F238E27FC236}">
                <a16:creationId xmlns:a16="http://schemas.microsoft.com/office/drawing/2014/main" id="{C2CAFDA4-F760-59A2-400F-6FDED7FF35CD}"/>
              </a:ext>
            </a:extLst>
          </p:cNvPr>
          <p:cNvSpPr txBox="1"/>
          <p:nvPr/>
        </p:nvSpPr>
        <p:spPr>
          <a:xfrm>
            <a:off x="1323026" y="5456123"/>
            <a:ext cx="9748834" cy="584775"/>
          </a:xfrm>
          <a:prstGeom prst="rect">
            <a:avLst/>
          </a:prstGeom>
          <a:noFill/>
        </p:spPr>
        <p:txBody>
          <a:bodyPr wrap="square" rtlCol="0">
            <a:spAutoFit/>
          </a:bodyPr>
          <a:lstStyle/>
          <a:p>
            <a:r>
              <a:rPr lang="en-US" sz="1600" i="0" dirty="0">
                <a:solidFill>
                  <a:srgbClr val="404040"/>
                </a:solidFill>
                <a:effectLst/>
                <a:latin typeface="Arial" panose="020B0604020202020204" pitchFamily="34" charset="0"/>
              </a:rPr>
              <a:t>“</a:t>
            </a:r>
            <a:r>
              <a:rPr lang="en-US" sz="1600" b="1" dirty="0">
                <a:solidFill>
                  <a:schemeClr val="tx2">
                    <a:lumMod val="75000"/>
                  </a:schemeClr>
                </a:solidFill>
              </a:rPr>
              <a:t>Just one of the developments we’ve been working on is the introduction of a new pre-operative digital system, called Pathpoint, which we hope will be in use across the trust soon”, </a:t>
            </a:r>
            <a:r>
              <a:rPr lang="en-US" sz="1200" b="1" i="1" dirty="0">
                <a:solidFill>
                  <a:schemeClr val="tx2">
                    <a:lumMod val="75000"/>
                  </a:schemeClr>
                </a:solidFill>
              </a:rPr>
              <a:t>Amanda Newell, Clinical Manager, POAC</a:t>
            </a:r>
            <a:endParaRPr lang="en-GB" sz="2000" b="1" i="1" dirty="0">
              <a:solidFill>
                <a:schemeClr val="tx2">
                  <a:lumMod val="75000"/>
                </a:schemeClr>
              </a:solidFill>
            </a:endParaRPr>
          </a:p>
        </p:txBody>
      </p:sp>
      <p:grpSp>
        <p:nvGrpSpPr>
          <p:cNvPr id="30" name="Group 29">
            <a:extLst>
              <a:ext uri="{FF2B5EF4-FFF2-40B4-BE49-F238E27FC236}">
                <a16:creationId xmlns:a16="http://schemas.microsoft.com/office/drawing/2014/main" id="{BA1FD07C-ABC2-3115-0FF7-2F0E1D2FB070}"/>
              </a:ext>
            </a:extLst>
          </p:cNvPr>
          <p:cNvGrpSpPr/>
          <p:nvPr/>
        </p:nvGrpSpPr>
        <p:grpSpPr>
          <a:xfrm>
            <a:off x="1385028" y="2911662"/>
            <a:ext cx="7257345" cy="2821982"/>
            <a:chOff x="2590801" y="3010109"/>
            <a:chExt cx="7944483" cy="2821982"/>
          </a:xfrm>
        </p:grpSpPr>
        <p:pic>
          <p:nvPicPr>
            <p:cNvPr id="4098" name="Picture 2">
              <a:extLst>
                <a:ext uri="{FF2B5EF4-FFF2-40B4-BE49-F238E27FC236}">
                  <a16:creationId xmlns:a16="http://schemas.microsoft.com/office/drawing/2014/main" id="{61C5881A-8CAC-D958-C9E2-5AE63876C79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5821" t="20943" r="15337" b="16516"/>
            <a:stretch/>
          </p:blipFill>
          <p:spPr bwMode="auto">
            <a:xfrm>
              <a:off x="2590801" y="3010109"/>
              <a:ext cx="7457982" cy="24064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AFC111F-92E3-0708-F471-08C706F93343}"/>
                </a:ext>
              </a:extLst>
            </p:cNvPr>
            <p:cNvSpPr txBox="1"/>
            <p:nvPr/>
          </p:nvSpPr>
          <p:spPr>
            <a:xfrm>
              <a:off x="2846507" y="5001094"/>
              <a:ext cx="7688777" cy="830997"/>
            </a:xfrm>
            <a:prstGeom prst="rect">
              <a:avLst/>
            </a:prstGeom>
            <a:noFill/>
          </p:spPr>
          <p:txBody>
            <a:bodyPr wrap="square">
              <a:spAutoFit/>
            </a:bodyPr>
            <a:lstStyle/>
            <a:p>
              <a:pPr algn="l"/>
              <a:r>
                <a:rPr lang="en-US" sz="1600" b="1" dirty="0">
                  <a:solidFill>
                    <a:schemeClr val="bg1"/>
                  </a:solidFill>
                </a:rPr>
                <a:t>POAC / Peri-Op workshop - colleagues from our pre-operative assessment clinic.</a:t>
              </a:r>
              <a:endParaRPr lang="en-US" sz="1600" b="1" i="0" dirty="0">
                <a:solidFill>
                  <a:schemeClr val="bg1"/>
                </a:solidFill>
                <a:effectLst/>
                <a:latin typeface="Arial" panose="020B0604020202020204" pitchFamily="34" charset="0"/>
              </a:endParaRPr>
            </a:p>
            <a:p>
              <a:br>
                <a:rPr lang="en-US" sz="1600" b="1" dirty="0">
                  <a:solidFill>
                    <a:schemeClr val="bg1"/>
                  </a:solidFill>
                </a:rPr>
              </a:br>
              <a:endParaRPr lang="en-GB" sz="1600" b="1" dirty="0">
                <a:solidFill>
                  <a:schemeClr val="bg1"/>
                </a:solidFill>
              </a:endParaRPr>
            </a:p>
          </p:txBody>
        </p:sp>
      </p:grpSp>
      <p:pic>
        <p:nvPicPr>
          <p:cNvPr id="29" name="Picture 28">
            <a:extLst>
              <a:ext uri="{FF2B5EF4-FFF2-40B4-BE49-F238E27FC236}">
                <a16:creationId xmlns:a16="http://schemas.microsoft.com/office/drawing/2014/main" id="{54474895-D5A9-1D06-4A54-4BCCD0314DE7}"/>
              </a:ext>
            </a:extLst>
          </p:cNvPr>
          <p:cNvPicPr>
            <a:picLocks noChangeAspect="1"/>
          </p:cNvPicPr>
          <p:nvPr/>
        </p:nvPicPr>
        <p:blipFill>
          <a:blip r:embed="rId5"/>
          <a:stretch>
            <a:fillRect/>
          </a:stretch>
        </p:blipFill>
        <p:spPr>
          <a:xfrm>
            <a:off x="1429995" y="1351454"/>
            <a:ext cx="2764694" cy="953900"/>
          </a:xfrm>
          <a:prstGeom prst="rect">
            <a:avLst/>
          </a:prstGeom>
        </p:spPr>
      </p:pic>
      <p:sp>
        <p:nvSpPr>
          <p:cNvPr id="31" name="Title 8">
            <a:extLst>
              <a:ext uri="{FF2B5EF4-FFF2-40B4-BE49-F238E27FC236}">
                <a16:creationId xmlns:a16="http://schemas.microsoft.com/office/drawing/2014/main" id="{8ABD18D5-55C8-569E-E2DB-53F002581DF7}"/>
              </a:ext>
            </a:extLst>
          </p:cNvPr>
          <p:cNvSpPr txBox="1">
            <a:spLocks/>
          </p:cNvSpPr>
          <p:nvPr/>
        </p:nvSpPr>
        <p:spPr>
          <a:xfrm>
            <a:off x="2513600"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People – forming our project team</a:t>
            </a:r>
          </a:p>
        </p:txBody>
      </p:sp>
      <p:pic>
        <p:nvPicPr>
          <p:cNvPr id="4096" name="Picture 4095">
            <a:extLst>
              <a:ext uri="{FF2B5EF4-FFF2-40B4-BE49-F238E27FC236}">
                <a16:creationId xmlns:a16="http://schemas.microsoft.com/office/drawing/2014/main" id="{EA0013C6-700F-F8F5-B7F8-02777DB024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81" y="-64687"/>
            <a:ext cx="1788603" cy="1648292"/>
          </a:xfrm>
          <a:prstGeom prst="rect">
            <a:avLst/>
          </a:prstGeom>
        </p:spPr>
      </p:pic>
    </p:spTree>
    <p:extLst>
      <p:ext uri="{BB962C8B-B14F-4D97-AF65-F5344CB8AC3E}">
        <p14:creationId xmlns:p14="http://schemas.microsoft.com/office/powerpoint/2010/main" val="165057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675400"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dirty="0"/>
              <a:t>Problem Understanding</a:t>
            </a:r>
          </a:p>
        </p:txBody>
      </p:sp>
      <p:grpSp>
        <p:nvGrpSpPr>
          <p:cNvPr id="4" name="Group 91"/>
          <p:cNvGrpSpPr/>
          <p:nvPr/>
        </p:nvGrpSpPr>
        <p:grpSpPr>
          <a:xfrm>
            <a:off x="10591800" y="50217"/>
            <a:ext cx="1491828" cy="1108165"/>
            <a:chOff x="0" y="0"/>
            <a:chExt cx="2248648" cy="1700758"/>
          </a:xfrm>
        </p:grpSpPr>
        <p:sp>
          <p:nvSpPr>
            <p:cNvPr id="5" name="AutoShape 92"/>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6" name="AutoShape 93"/>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7" name="AutoShape 94"/>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8" name="AutoShape 95"/>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9" name="AutoShape 96"/>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0" name="AutoShape 97"/>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1" name="AutoShape 98"/>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2" name="Group 99"/>
            <p:cNvGrpSpPr/>
            <p:nvPr/>
          </p:nvGrpSpPr>
          <p:grpSpPr>
            <a:xfrm>
              <a:off x="35917" y="24938"/>
              <a:ext cx="1628883" cy="1636184"/>
              <a:chOff x="14163" y="0"/>
              <a:chExt cx="6321664" cy="6350000"/>
            </a:xfrm>
          </p:grpSpPr>
          <p:sp>
            <p:nvSpPr>
              <p:cNvPr id="18" name="Freeform 100"/>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01"/>
            <p:cNvGrpSpPr>
              <a:grpSpLocks noChangeAspect="1"/>
            </p:cNvGrpSpPr>
            <p:nvPr/>
          </p:nvGrpSpPr>
          <p:grpSpPr>
            <a:xfrm>
              <a:off x="0" y="0"/>
              <a:ext cx="1700758" cy="1700758"/>
              <a:chOff x="0" y="0"/>
              <a:chExt cx="6355080" cy="6355080"/>
            </a:xfrm>
          </p:grpSpPr>
          <p:sp>
            <p:nvSpPr>
              <p:cNvPr id="17"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03"/>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15" name="TextBox 104"/>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6" name="TextBox 105"/>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21" name="TextBox 20">
            <a:extLst>
              <a:ext uri="{FF2B5EF4-FFF2-40B4-BE49-F238E27FC236}">
                <a16:creationId xmlns:a16="http://schemas.microsoft.com/office/drawing/2014/main" id="{C5AC5309-9883-FC4D-ED98-E1BA699B96A9}"/>
              </a:ext>
            </a:extLst>
          </p:cNvPr>
          <p:cNvSpPr txBox="1"/>
          <p:nvPr/>
        </p:nvSpPr>
        <p:spPr>
          <a:xfrm>
            <a:off x="7639051" y="1422279"/>
            <a:ext cx="4444578" cy="1358441"/>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defPPr>
              <a:defRPr lang="en-US"/>
            </a:defPPr>
            <a:lvl1pPr algn="ctr">
              <a:lnSpc>
                <a:spcPct val="100000"/>
              </a:lnSpc>
              <a:defRPr sz="3600" b="1">
                <a:solidFill>
                  <a:schemeClr val="tx2">
                    <a:lumMod val="75000"/>
                  </a:schemeClr>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GB" sz="2400" dirty="0"/>
              <a:t>Our Learning</a:t>
            </a:r>
          </a:p>
          <a:p>
            <a:pPr algn="r"/>
            <a:r>
              <a:rPr lang="en-GB" sz="1200" b="0" dirty="0">
                <a:latin typeface="Arial" panose="020B0604020202020204" pitchFamily="34" charset="0"/>
                <a:cs typeface="Arial" panose="020B0604020202020204" pitchFamily="34" charset="0"/>
              </a:rPr>
              <a:t>We predicted that Improved Outcomes would score highest – and it did – we did this several times </a:t>
            </a:r>
          </a:p>
          <a:p>
            <a:pPr algn="r"/>
            <a:r>
              <a:rPr lang="en-GB" sz="1200" b="0" dirty="0">
                <a:latin typeface="Arial" panose="020B0604020202020204" pitchFamily="34" charset="0"/>
                <a:cs typeface="Arial" panose="020B0604020202020204" pitchFamily="34" charset="0"/>
              </a:rPr>
              <a:t>and then again a few </a:t>
            </a:r>
          </a:p>
          <a:p>
            <a:pPr algn="r"/>
            <a:r>
              <a:rPr lang="en-GB" sz="1200" b="0" dirty="0">
                <a:latin typeface="Arial" panose="020B0604020202020204" pitchFamily="34" charset="0"/>
                <a:cs typeface="Arial" panose="020B0604020202020204" pitchFamily="34" charset="0"/>
              </a:rPr>
              <a:t>months later with the same result</a:t>
            </a:r>
          </a:p>
          <a:p>
            <a:endParaRPr lang="en-GB" sz="2400" dirty="0"/>
          </a:p>
          <a:p>
            <a:endParaRPr lang="en-GB" sz="2400" dirty="0"/>
          </a:p>
          <a:p>
            <a:endParaRPr lang="en-GB" sz="2400" dirty="0"/>
          </a:p>
        </p:txBody>
      </p:sp>
      <p:pic>
        <p:nvPicPr>
          <p:cNvPr id="22" name="Graphic 21" descr="A stack of books">
            <a:extLst>
              <a:ext uri="{FF2B5EF4-FFF2-40B4-BE49-F238E27FC236}">
                <a16:creationId xmlns:a16="http://schemas.microsoft.com/office/drawing/2014/main" id="{0C4BBC18-301C-4BE2-56B4-9A690710A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4807" y="2169042"/>
            <a:ext cx="690003" cy="690003"/>
          </a:xfrm>
          <a:prstGeom prst="rect">
            <a:avLst/>
          </a:prstGeom>
        </p:spPr>
      </p:pic>
      <p:sp>
        <p:nvSpPr>
          <p:cNvPr id="25" name="Rectangle: Rounded Corners 24">
            <a:extLst>
              <a:ext uri="{FF2B5EF4-FFF2-40B4-BE49-F238E27FC236}">
                <a16:creationId xmlns:a16="http://schemas.microsoft.com/office/drawing/2014/main" id="{FAEBDEB5-E557-567E-02A4-CCFB34A1AC71}"/>
              </a:ext>
            </a:extLst>
          </p:cNvPr>
          <p:cNvSpPr/>
          <p:nvPr/>
        </p:nvSpPr>
        <p:spPr>
          <a:xfrm>
            <a:off x="241730" y="1041813"/>
            <a:ext cx="6546093" cy="5311361"/>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lnSpc>
                <a:spcPct val="150000"/>
              </a:lnSpc>
            </a:pPr>
            <a:r>
              <a:rPr lang="en-US" sz="3600" b="1" dirty="0">
                <a:solidFill>
                  <a:schemeClr val="tx2">
                    <a:lumMod val="75000"/>
                  </a:schemeClr>
                </a:solidFill>
                <a:latin typeface="Arial Black" panose="020B0A04020102020204" pitchFamily="34" charset="0"/>
              </a:rPr>
              <a:t>PROBLEM</a:t>
            </a:r>
          </a:p>
          <a:p>
            <a:endParaRPr lang="en-US" sz="2000" b="1" dirty="0">
              <a:solidFill>
                <a:schemeClr val="tx2">
                  <a:lumMod val="75000"/>
                </a:schemeClr>
              </a:solidFill>
            </a:endParaRPr>
          </a:p>
          <a:p>
            <a:r>
              <a:rPr lang="en-US" sz="2000" b="1" dirty="0">
                <a:solidFill>
                  <a:schemeClr val="tx2">
                    <a:lumMod val="75000"/>
                  </a:schemeClr>
                </a:solidFill>
              </a:rPr>
              <a:t>What was our problem</a:t>
            </a:r>
          </a:p>
          <a:p>
            <a:r>
              <a:rPr lang="en-US" sz="2000" dirty="0">
                <a:solidFill>
                  <a:schemeClr val="tx2">
                    <a:lumMod val="75000"/>
                  </a:schemeClr>
                </a:solidFill>
              </a:rPr>
              <a:t>The POAC team are seeing elective surgical patients too close to surgery to enable </a:t>
            </a:r>
            <a:r>
              <a:rPr lang="en-US" sz="2000" dirty="0" err="1">
                <a:solidFill>
                  <a:schemeClr val="tx2">
                    <a:lumMod val="75000"/>
                  </a:schemeClr>
                </a:solidFill>
              </a:rPr>
              <a:t>optimisation</a:t>
            </a:r>
            <a:r>
              <a:rPr lang="en-US" sz="2000" dirty="0">
                <a:solidFill>
                  <a:schemeClr val="tx2">
                    <a:lumMod val="75000"/>
                  </a:schemeClr>
                </a:solidFill>
              </a:rPr>
              <a:t> causing last minute cancellations, increased rate of complication and LOS and / or readmissions. </a:t>
            </a:r>
          </a:p>
          <a:p>
            <a:endParaRPr lang="en-US" sz="2000" dirty="0">
              <a:solidFill>
                <a:schemeClr val="tx2">
                  <a:lumMod val="75000"/>
                </a:schemeClr>
              </a:solidFill>
            </a:endParaRPr>
          </a:p>
          <a:p>
            <a:r>
              <a:rPr lang="en-US" sz="2000" b="1" dirty="0">
                <a:solidFill>
                  <a:schemeClr val="tx2">
                    <a:lumMod val="75000"/>
                  </a:schemeClr>
                </a:solidFill>
              </a:rPr>
              <a:t>How long had this been happening</a:t>
            </a:r>
          </a:p>
          <a:p>
            <a:r>
              <a:rPr lang="en-US" sz="2000" dirty="0">
                <a:solidFill>
                  <a:schemeClr val="tx2">
                    <a:lumMod val="75000"/>
                  </a:schemeClr>
                </a:solidFill>
              </a:rPr>
              <a:t>This is a historic issue experienced by 100%.Addressing this will improve patient experience and outcome</a:t>
            </a:r>
            <a:endParaRPr lang="en-GB" sz="2000" dirty="0">
              <a:solidFill>
                <a:schemeClr val="tx2">
                  <a:lumMod val="75000"/>
                </a:schemeClr>
              </a:solidFill>
            </a:endParaRPr>
          </a:p>
          <a:p>
            <a:pPr>
              <a:lnSpc>
                <a:spcPct val="150000"/>
              </a:lnSpc>
            </a:pPr>
            <a:endParaRPr lang="en-US" sz="2000" b="0" dirty="0">
              <a:solidFill>
                <a:schemeClr val="tx2">
                  <a:lumMod val="75000"/>
                </a:schemeClr>
              </a:solidFill>
            </a:endParaRPr>
          </a:p>
        </p:txBody>
      </p:sp>
      <p:pic>
        <p:nvPicPr>
          <p:cNvPr id="3" name="Picture 2">
            <a:extLst>
              <a:ext uri="{FF2B5EF4-FFF2-40B4-BE49-F238E27FC236}">
                <a16:creationId xmlns:a16="http://schemas.microsoft.com/office/drawing/2014/main" id="{7B3ED371-D43B-3522-E0D7-FDBF1C002D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7" y="-53589"/>
            <a:ext cx="1639328" cy="1626095"/>
          </a:xfrm>
          <a:prstGeom prst="rect">
            <a:avLst/>
          </a:prstGeom>
        </p:spPr>
      </p:pic>
      <p:graphicFrame>
        <p:nvGraphicFramePr>
          <p:cNvPr id="19" name="Chart 18">
            <a:extLst>
              <a:ext uri="{FF2B5EF4-FFF2-40B4-BE49-F238E27FC236}">
                <a16:creationId xmlns:a16="http://schemas.microsoft.com/office/drawing/2014/main" id="{2D7EEE44-AB05-18D9-436E-A2A3ECF14190}"/>
              </a:ext>
            </a:extLst>
          </p:cNvPr>
          <p:cNvGraphicFramePr>
            <a:graphicFrameLocks/>
          </p:cNvGraphicFramePr>
          <p:nvPr>
            <p:extLst>
              <p:ext uri="{D42A27DB-BD31-4B8C-83A1-F6EECF244321}">
                <p14:modId xmlns:p14="http://schemas.microsoft.com/office/powerpoint/2010/main" val="3253194500"/>
              </p:ext>
            </p:extLst>
          </p:nvPr>
        </p:nvGraphicFramePr>
        <p:xfrm>
          <a:off x="7067506" y="2859045"/>
          <a:ext cx="5016078" cy="349412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1254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675400"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dirty="0"/>
              <a:t>Aim Statement</a:t>
            </a:r>
          </a:p>
        </p:txBody>
      </p:sp>
      <p:grpSp>
        <p:nvGrpSpPr>
          <p:cNvPr id="4" name="Group 91"/>
          <p:cNvGrpSpPr/>
          <p:nvPr/>
        </p:nvGrpSpPr>
        <p:grpSpPr>
          <a:xfrm>
            <a:off x="10591800" y="50217"/>
            <a:ext cx="1491828" cy="1108165"/>
            <a:chOff x="0" y="0"/>
            <a:chExt cx="2248648" cy="1700758"/>
          </a:xfrm>
        </p:grpSpPr>
        <p:sp>
          <p:nvSpPr>
            <p:cNvPr id="5" name="AutoShape 92"/>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6" name="AutoShape 93"/>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7" name="AutoShape 94"/>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8" name="AutoShape 95"/>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9" name="AutoShape 96"/>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0" name="AutoShape 97"/>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1" name="AutoShape 98"/>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2" name="Group 99"/>
            <p:cNvGrpSpPr/>
            <p:nvPr/>
          </p:nvGrpSpPr>
          <p:grpSpPr>
            <a:xfrm>
              <a:off x="35917" y="24938"/>
              <a:ext cx="1628883" cy="1636184"/>
              <a:chOff x="14163" y="0"/>
              <a:chExt cx="6321664" cy="6350000"/>
            </a:xfrm>
          </p:grpSpPr>
          <p:sp>
            <p:nvSpPr>
              <p:cNvPr id="18" name="Freeform 100"/>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01"/>
            <p:cNvGrpSpPr>
              <a:grpSpLocks noChangeAspect="1"/>
            </p:cNvGrpSpPr>
            <p:nvPr/>
          </p:nvGrpSpPr>
          <p:grpSpPr>
            <a:xfrm>
              <a:off x="0" y="0"/>
              <a:ext cx="1700758" cy="1700758"/>
              <a:chOff x="0" y="0"/>
              <a:chExt cx="6355080" cy="6355080"/>
            </a:xfrm>
          </p:grpSpPr>
          <p:sp>
            <p:nvSpPr>
              <p:cNvPr id="17"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03"/>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15" name="TextBox 104"/>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6" name="TextBox 105"/>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21" name="TextBox 20">
            <a:extLst>
              <a:ext uri="{FF2B5EF4-FFF2-40B4-BE49-F238E27FC236}">
                <a16:creationId xmlns:a16="http://schemas.microsoft.com/office/drawing/2014/main" id="{C5AC5309-9883-FC4D-ED98-E1BA699B96A9}"/>
              </a:ext>
            </a:extLst>
          </p:cNvPr>
          <p:cNvSpPr txBox="1"/>
          <p:nvPr/>
        </p:nvSpPr>
        <p:spPr>
          <a:xfrm>
            <a:off x="6527260" y="1422280"/>
            <a:ext cx="5556369" cy="2756348"/>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defPPr>
              <a:defRPr lang="en-US"/>
            </a:defPPr>
            <a:lvl1pPr algn="ctr">
              <a:lnSpc>
                <a:spcPct val="100000"/>
              </a:lnSpc>
              <a:defRPr sz="3600" b="1">
                <a:solidFill>
                  <a:schemeClr val="tx2">
                    <a:lumMod val="75000"/>
                  </a:schemeClr>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GB" sz="2400" dirty="0"/>
              <a:t>Our Learning</a:t>
            </a:r>
          </a:p>
          <a:p>
            <a:pPr algn="r"/>
            <a:r>
              <a:rPr lang="en-GB" sz="1200" b="0" dirty="0">
                <a:latin typeface="Arial" panose="020B0604020202020204" pitchFamily="34" charset="0"/>
                <a:cs typeface="Arial" panose="020B0604020202020204" pitchFamily="34" charset="0"/>
              </a:rPr>
              <a:t>We’ve revisited our aim statement many times! We were too ambitious and not realistic enough. This is where we utilised the invaluable help of our IA (</a:t>
            </a:r>
            <a:r>
              <a:rPr lang="en-GB" sz="1200" i="1" dirty="0">
                <a:latin typeface="Arial" panose="020B0604020202020204" pitchFamily="34" charset="0"/>
                <a:cs typeface="Arial" panose="020B0604020202020204" pitchFamily="34" charset="0"/>
              </a:rPr>
              <a:t>thank you Clair</a:t>
            </a:r>
            <a:r>
              <a:rPr lang="en-GB" sz="1200" b="0" dirty="0">
                <a:latin typeface="Arial" panose="020B0604020202020204" pitchFamily="34" charset="0"/>
                <a:cs typeface="Arial" panose="020B0604020202020204" pitchFamily="34" charset="0"/>
              </a:rPr>
              <a:t>) – who helped us to be realistic and set achievable targets. We revisited our AIM statement again as we were prepping this presentation and considered all those factors outside of our control; Pathpoint being deployed later than expected, training took longer, data collection downloads still not available, Peri-op staff not in place (expected in June – won’t be until Sep/Oct). With a (successful) business case decision received in June we were able to proceed financially. We always knew this would be a long term project but </a:t>
            </a:r>
          </a:p>
          <a:p>
            <a:pPr algn="r"/>
            <a:r>
              <a:rPr lang="en-GB" sz="1200" b="0" dirty="0">
                <a:latin typeface="Arial" panose="020B0604020202020204" pitchFamily="34" charset="0"/>
                <a:cs typeface="Arial" panose="020B0604020202020204" pitchFamily="34" charset="0"/>
              </a:rPr>
              <a:t>revisiting our AIM statement has been pivotal </a:t>
            </a:r>
          </a:p>
          <a:p>
            <a:pPr algn="r"/>
            <a:r>
              <a:rPr lang="en-GB" sz="1200" b="0" dirty="0">
                <a:latin typeface="Arial" panose="020B0604020202020204" pitchFamily="34" charset="0"/>
                <a:cs typeface="Arial" panose="020B0604020202020204" pitchFamily="34" charset="0"/>
              </a:rPr>
              <a:t>to the progress of the projec</a:t>
            </a:r>
            <a:r>
              <a:rPr lang="en-GB" sz="1400" b="0" dirty="0">
                <a:latin typeface="Arial" panose="020B0604020202020204" pitchFamily="34" charset="0"/>
                <a:cs typeface="Arial" panose="020B0604020202020204" pitchFamily="34" charset="0"/>
              </a:rPr>
              <a:t>t </a:t>
            </a:r>
          </a:p>
          <a:p>
            <a:pPr algn="r"/>
            <a:endParaRPr lang="en-GB" sz="900" dirty="0"/>
          </a:p>
          <a:p>
            <a:endParaRPr lang="en-GB" sz="2400" dirty="0"/>
          </a:p>
          <a:p>
            <a:endParaRPr lang="en-GB" sz="2400" dirty="0"/>
          </a:p>
          <a:p>
            <a:endParaRPr lang="en-GB" sz="2400" dirty="0"/>
          </a:p>
        </p:txBody>
      </p:sp>
      <p:pic>
        <p:nvPicPr>
          <p:cNvPr id="22" name="Graphic 21" descr="A stack of books">
            <a:extLst>
              <a:ext uri="{FF2B5EF4-FFF2-40B4-BE49-F238E27FC236}">
                <a16:creationId xmlns:a16="http://schemas.microsoft.com/office/drawing/2014/main" id="{0C4BBC18-301C-4BE2-56B4-9A690710A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260" y="3429000"/>
            <a:ext cx="792195" cy="792195"/>
          </a:xfrm>
          <a:prstGeom prst="rect">
            <a:avLst/>
          </a:prstGeom>
        </p:spPr>
      </p:pic>
      <p:sp>
        <p:nvSpPr>
          <p:cNvPr id="25" name="Rectangle: Rounded Corners 24">
            <a:extLst>
              <a:ext uri="{FF2B5EF4-FFF2-40B4-BE49-F238E27FC236}">
                <a16:creationId xmlns:a16="http://schemas.microsoft.com/office/drawing/2014/main" id="{FAEBDEB5-E557-567E-02A4-CCFB34A1AC71}"/>
              </a:ext>
            </a:extLst>
          </p:cNvPr>
          <p:cNvSpPr/>
          <p:nvPr/>
        </p:nvSpPr>
        <p:spPr>
          <a:xfrm>
            <a:off x="241730" y="1041813"/>
            <a:ext cx="5138401" cy="5311361"/>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lnSpc>
                <a:spcPct val="150000"/>
              </a:lnSpc>
            </a:pPr>
            <a:r>
              <a:rPr lang="en-US" sz="3600" b="1" dirty="0">
                <a:solidFill>
                  <a:schemeClr val="tx2">
                    <a:lumMod val="75000"/>
                  </a:schemeClr>
                </a:solidFill>
                <a:latin typeface="Arial Black" panose="020B0A04020102020204" pitchFamily="34" charset="0"/>
              </a:rPr>
              <a:t>AIM</a:t>
            </a:r>
          </a:p>
          <a:p>
            <a:endParaRPr lang="en-US" sz="2000" b="1" dirty="0">
              <a:solidFill>
                <a:schemeClr val="tx2">
                  <a:lumMod val="75000"/>
                </a:schemeClr>
              </a:solidFill>
            </a:endParaRPr>
          </a:p>
          <a:p>
            <a:r>
              <a:rPr lang="en-GB" sz="2000" dirty="0">
                <a:solidFill>
                  <a:schemeClr val="tx2">
                    <a:lumMod val="75000"/>
                  </a:schemeClr>
                </a:solidFill>
              </a:rPr>
              <a:t>To improve surgical outcomes we will increase screening from 0% to 80% of all patients who require elective major inpatient surgery at MPH. </a:t>
            </a:r>
          </a:p>
          <a:p>
            <a:endParaRPr lang="en-GB" sz="2000" dirty="0">
              <a:solidFill>
                <a:schemeClr val="tx2">
                  <a:lumMod val="75000"/>
                </a:schemeClr>
              </a:solidFill>
            </a:endParaRPr>
          </a:p>
          <a:p>
            <a:r>
              <a:rPr lang="en-GB" sz="2000" dirty="0">
                <a:solidFill>
                  <a:schemeClr val="tx2">
                    <a:lumMod val="75000"/>
                  </a:schemeClr>
                </a:solidFill>
              </a:rPr>
              <a:t>To improve surgical outcomes we will then offer optimisation to those with diabetes, anaemia and who smoke from 01/09/23 to 01/04/2024</a:t>
            </a:r>
          </a:p>
          <a:p>
            <a:pPr>
              <a:lnSpc>
                <a:spcPct val="150000"/>
              </a:lnSpc>
            </a:pPr>
            <a:endParaRPr lang="en-US" sz="2000" b="0" dirty="0">
              <a:solidFill>
                <a:schemeClr val="tx2">
                  <a:lumMod val="75000"/>
                </a:schemeClr>
              </a:solidFill>
            </a:endParaRPr>
          </a:p>
        </p:txBody>
      </p:sp>
      <p:pic>
        <p:nvPicPr>
          <p:cNvPr id="20" name="Picture 19">
            <a:extLst>
              <a:ext uri="{FF2B5EF4-FFF2-40B4-BE49-F238E27FC236}">
                <a16:creationId xmlns:a16="http://schemas.microsoft.com/office/drawing/2014/main" id="{260553CA-8B9E-FBEC-A2FE-F2787C370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97" y="-74753"/>
            <a:ext cx="1732109" cy="1773312"/>
          </a:xfrm>
          <a:prstGeom prst="rect">
            <a:avLst/>
          </a:prstGeom>
        </p:spPr>
      </p:pic>
      <p:graphicFrame>
        <p:nvGraphicFramePr>
          <p:cNvPr id="23" name="Chart 22">
            <a:extLst>
              <a:ext uri="{FF2B5EF4-FFF2-40B4-BE49-F238E27FC236}">
                <a16:creationId xmlns:a16="http://schemas.microsoft.com/office/drawing/2014/main" id="{DEA8F260-D2C0-F76B-DB72-76A0CB23CF72}"/>
              </a:ext>
            </a:extLst>
          </p:cNvPr>
          <p:cNvGraphicFramePr>
            <a:graphicFrameLocks/>
          </p:cNvGraphicFramePr>
          <p:nvPr>
            <p:extLst>
              <p:ext uri="{D42A27DB-BD31-4B8C-83A1-F6EECF244321}">
                <p14:modId xmlns:p14="http://schemas.microsoft.com/office/powerpoint/2010/main" val="3978206122"/>
              </p:ext>
            </p:extLst>
          </p:nvPr>
        </p:nvGraphicFramePr>
        <p:xfrm>
          <a:off x="5573473" y="4371974"/>
          <a:ext cx="6502594" cy="19812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4463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675400"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dirty="0"/>
              <a:t>Measures</a:t>
            </a:r>
          </a:p>
        </p:txBody>
      </p:sp>
      <p:grpSp>
        <p:nvGrpSpPr>
          <p:cNvPr id="4" name="Group 91"/>
          <p:cNvGrpSpPr/>
          <p:nvPr/>
        </p:nvGrpSpPr>
        <p:grpSpPr>
          <a:xfrm>
            <a:off x="10591800" y="50217"/>
            <a:ext cx="1491828" cy="1108165"/>
            <a:chOff x="0" y="0"/>
            <a:chExt cx="2248648" cy="1700758"/>
          </a:xfrm>
        </p:grpSpPr>
        <p:sp>
          <p:nvSpPr>
            <p:cNvPr id="5" name="AutoShape 92"/>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6" name="AutoShape 93"/>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7" name="AutoShape 94"/>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8" name="AutoShape 95"/>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9" name="AutoShape 96"/>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0" name="AutoShape 97"/>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1" name="AutoShape 98"/>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2" name="Group 99"/>
            <p:cNvGrpSpPr/>
            <p:nvPr/>
          </p:nvGrpSpPr>
          <p:grpSpPr>
            <a:xfrm>
              <a:off x="35917" y="24938"/>
              <a:ext cx="1628883" cy="1636184"/>
              <a:chOff x="14163" y="0"/>
              <a:chExt cx="6321664" cy="6350000"/>
            </a:xfrm>
          </p:grpSpPr>
          <p:sp>
            <p:nvSpPr>
              <p:cNvPr id="18" name="Freeform 100"/>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01"/>
            <p:cNvGrpSpPr>
              <a:grpSpLocks noChangeAspect="1"/>
            </p:cNvGrpSpPr>
            <p:nvPr/>
          </p:nvGrpSpPr>
          <p:grpSpPr>
            <a:xfrm>
              <a:off x="0" y="0"/>
              <a:ext cx="1700758" cy="1700758"/>
              <a:chOff x="0" y="0"/>
              <a:chExt cx="6355080" cy="6355080"/>
            </a:xfrm>
          </p:grpSpPr>
          <p:sp>
            <p:nvSpPr>
              <p:cNvPr id="17"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03"/>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15" name="TextBox 104"/>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6" name="TextBox 105"/>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21" name="TextBox 20">
            <a:extLst>
              <a:ext uri="{FF2B5EF4-FFF2-40B4-BE49-F238E27FC236}">
                <a16:creationId xmlns:a16="http://schemas.microsoft.com/office/drawing/2014/main" id="{C5AC5309-9883-FC4D-ED98-E1BA699B96A9}"/>
              </a:ext>
            </a:extLst>
          </p:cNvPr>
          <p:cNvSpPr txBox="1"/>
          <p:nvPr/>
        </p:nvSpPr>
        <p:spPr>
          <a:xfrm>
            <a:off x="7950686" y="1422281"/>
            <a:ext cx="4132943" cy="1911452"/>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defPPr>
              <a:defRPr lang="en-US"/>
            </a:defPPr>
            <a:lvl1pPr algn="ctr">
              <a:lnSpc>
                <a:spcPct val="100000"/>
              </a:lnSpc>
              <a:defRPr sz="3600" b="1">
                <a:solidFill>
                  <a:schemeClr val="tx2">
                    <a:lumMod val="75000"/>
                  </a:schemeClr>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GB" sz="2400" dirty="0"/>
              <a:t>Our Learning</a:t>
            </a:r>
          </a:p>
          <a:p>
            <a:pPr algn="r"/>
            <a:r>
              <a:rPr lang="en-US" sz="1200" b="0" i="0" dirty="0">
                <a:solidFill>
                  <a:srgbClr val="374151"/>
                </a:solidFill>
                <a:effectLst/>
                <a:latin typeface="Arial" panose="020B0604020202020204" pitchFamily="34" charset="0"/>
                <a:cs typeface="Arial" panose="020B0604020202020204" pitchFamily="34" charset="0"/>
              </a:rPr>
              <a:t>Considering the outcome, process and balancing measures of </a:t>
            </a:r>
            <a:r>
              <a:rPr lang="en-US" sz="1200" b="0" dirty="0">
                <a:solidFill>
                  <a:srgbClr val="374151"/>
                </a:solidFill>
                <a:latin typeface="Arial" panose="020B0604020202020204" pitchFamily="34" charset="0"/>
                <a:cs typeface="Arial" panose="020B0604020202020204" pitchFamily="34" charset="0"/>
              </a:rPr>
              <a:t>our project </a:t>
            </a:r>
            <a:r>
              <a:rPr lang="en-US" sz="1200" b="0" i="0" dirty="0">
                <a:solidFill>
                  <a:srgbClr val="374151"/>
                </a:solidFill>
                <a:effectLst/>
                <a:latin typeface="Arial" panose="020B0604020202020204" pitchFamily="34" charset="0"/>
                <a:cs typeface="Arial" panose="020B0604020202020204" pitchFamily="34" charset="0"/>
              </a:rPr>
              <a:t>provided a valuable insight into the actual impact on what were trying to achieve. Our balancing probably went onto prove to us the unintended consequences of being too ambitious in our approach and enabled us to consider the broader impact on the</a:t>
            </a:r>
          </a:p>
          <a:p>
            <a:pPr algn="r"/>
            <a:r>
              <a:rPr lang="en-US" sz="1200" b="0" i="0" dirty="0">
                <a:solidFill>
                  <a:srgbClr val="374151"/>
                </a:solidFill>
                <a:effectLst/>
                <a:latin typeface="Arial" panose="020B0604020202020204" pitchFamily="34" charset="0"/>
                <a:cs typeface="Arial" panose="020B0604020202020204" pitchFamily="34" charset="0"/>
              </a:rPr>
              <a:t> project if we aimed too high</a:t>
            </a:r>
            <a:r>
              <a:rPr lang="en-US" sz="1200" b="0" i="0" dirty="0">
                <a:solidFill>
                  <a:srgbClr val="374151"/>
                </a:solidFill>
                <a:effectLst/>
                <a:latin typeface="Söhne"/>
              </a:rPr>
              <a:t>.</a:t>
            </a:r>
            <a:endParaRPr lang="en-GB" sz="1200" dirty="0"/>
          </a:p>
          <a:p>
            <a:endParaRPr lang="en-GB" sz="2400" dirty="0"/>
          </a:p>
          <a:p>
            <a:endParaRPr lang="en-GB" sz="2400" dirty="0"/>
          </a:p>
          <a:p>
            <a:endParaRPr lang="en-GB" sz="2400" dirty="0"/>
          </a:p>
        </p:txBody>
      </p:sp>
      <p:pic>
        <p:nvPicPr>
          <p:cNvPr id="22" name="Graphic 21" descr="A stack of books">
            <a:extLst>
              <a:ext uri="{FF2B5EF4-FFF2-40B4-BE49-F238E27FC236}">
                <a16:creationId xmlns:a16="http://schemas.microsoft.com/office/drawing/2014/main" id="{0C4BBC18-301C-4BE2-56B4-9A690710A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2318" y="2692369"/>
            <a:ext cx="690003" cy="690003"/>
          </a:xfrm>
          <a:prstGeom prst="rect">
            <a:avLst/>
          </a:prstGeom>
        </p:spPr>
      </p:pic>
      <p:sp>
        <p:nvSpPr>
          <p:cNvPr id="25" name="Rectangle: Rounded Corners 24">
            <a:extLst>
              <a:ext uri="{FF2B5EF4-FFF2-40B4-BE49-F238E27FC236}">
                <a16:creationId xmlns:a16="http://schemas.microsoft.com/office/drawing/2014/main" id="{FAEBDEB5-E557-567E-02A4-CCFB34A1AC71}"/>
              </a:ext>
            </a:extLst>
          </p:cNvPr>
          <p:cNvSpPr/>
          <p:nvPr/>
        </p:nvSpPr>
        <p:spPr>
          <a:xfrm>
            <a:off x="241730" y="1303020"/>
            <a:ext cx="6711520" cy="5050154"/>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lnSpc>
                <a:spcPct val="150000"/>
              </a:lnSpc>
            </a:pPr>
            <a:r>
              <a:rPr lang="en-US" sz="3600" b="1" dirty="0">
                <a:solidFill>
                  <a:schemeClr val="tx2">
                    <a:lumMod val="75000"/>
                  </a:schemeClr>
                </a:solidFill>
                <a:latin typeface="Arial Black" panose="020B0A04020102020204" pitchFamily="34" charset="0"/>
              </a:rPr>
              <a:t>MEASURES</a:t>
            </a:r>
          </a:p>
          <a:p>
            <a:r>
              <a:rPr lang="en-GB" sz="2000" b="1" dirty="0">
                <a:solidFill>
                  <a:schemeClr val="tx2">
                    <a:lumMod val="75000"/>
                  </a:schemeClr>
                </a:solidFill>
                <a:latin typeface="Calibri" panose="020F0502020204030204" pitchFamily="34" charset="0"/>
                <a:cs typeface="Calibri" panose="020F0502020204030204" pitchFamily="34" charset="0"/>
              </a:rPr>
              <a:t>Outcome measure: </a:t>
            </a:r>
          </a:p>
          <a:p>
            <a:r>
              <a:rPr lang="en-GB" sz="2000" dirty="0">
                <a:solidFill>
                  <a:schemeClr val="tx2">
                    <a:lumMod val="75000"/>
                  </a:schemeClr>
                </a:solidFill>
                <a:latin typeface="Calibri" panose="020F0502020204030204" pitchFamily="34" charset="0"/>
                <a:cs typeface="Calibri" panose="020F0502020204030204" pitchFamily="34" charset="0"/>
              </a:rPr>
              <a:t>Measure % of patients receiving Pathpoint questionnaire PLUS % of patients returning the form </a:t>
            </a:r>
          </a:p>
          <a:p>
            <a:endParaRPr lang="en-GB" sz="2000" dirty="0">
              <a:solidFill>
                <a:schemeClr val="tx2">
                  <a:lumMod val="75000"/>
                </a:schemeClr>
              </a:solidFill>
              <a:latin typeface="Calibri" panose="020F0502020204030204" pitchFamily="34" charset="0"/>
              <a:cs typeface="Calibri" panose="020F0502020204030204" pitchFamily="34" charset="0"/>
            </a:endParaRPr>
          </a:p>
          <a:p>
            <a:r>
              <a:rPr lang="en-GB" sz="2000" b="1" dirty="0">
                <a:solidFill>
                  <a:schemeClr val="tx2">
                    <a:lumMod val="75000"/>
                  </a:schemeClr>
                </a:solidFill>
                <a:latin typeface="Calibri" panose="020F0502020204030204" pitchFamily="34" charset="0"/>
                <a:cs typeface="Calibri" panose="020F0502020204030204" pitchFamily="34" charset="0"/>
              </a:rPr>
              <a:t>Process measure:</a:t>
            </a:r>
          </a:p>
          <a:p>
            <a:r>
              <a:rPr lang="en-GB" sz="2000" dirty="0">
                <a:solidFill>
                  <a:schemeClr val="tx2">
                    <a:lumMod val="75000"/>
                  </a:schemeClr>
                </a:solidFill>
                <a:latin typeface="Calibri" panose="020F0502020204030204" pitchFamily="34" charset="0"/>
                <a:cs typeface="Calibri" panose="020F0502020204030204" pitchFamily="34" charset="0"/>
              </a:rPr>
              <a:t>Measure number of patients being supported with Diabetes, Anaemia &amp; Smoking PLUS accuracy of form</a:t>
            </a:r>
          </a:p>
          <a:p>
            <a:endParaRPr lang="en-GB" sz="2000" dirty="0">
              <a:solidFill>
                <a:schemeClr val="tx2">
                  <a:lumMod val="75000"/>
                </a:schemeClr>
              </a:solidFill>
              <a:latin typeface="Calibri" panose="020F0502020204030204" pitchFamily="34" charset="0"/>
              <a:cs typeface="Calibri" panose="020F0502020204030204" pitchFamily="34" charset="0"/>
            </a:endParaRPr>
          </a:p>
          <a:p>
            <a:r>
              <a:rPr lang="en-GB" sz="2000" b="1" dirty="0">
                <a:solidFill>
                  <a:schemeClr val="tx2">
                    <a:lumMod val="75000"/>
                  </a:schemeClr>
                </a:solidFill>
                <a:latin typeface="Calibri" panose="020F0502020204030204" pitchFamily="34" charset="0"/>
                <a:cs typeface="Calibri" panose="020F0502020204030204" pitchFamily="34" charset="0"/>
              </a:rPr>
              <a:t>Balancing measure:</a:t>
            </a:r>
          </a:p>
          <a:p>
            <a:r>
              <a:rPr lang="en-US" sz="2000" dirty="0">
                <a:solidFill>
                  <a:schemeClr val="tx2">
                    <a:lumMod val="75000"/>
                  </a:schemeClr>
                </a:solidFill>
                <a:latin typeface="Calibri" panose="020F0502020204030204" pitchFamily="34" charset="0"/>
                <a:cs typeface="Calibri" panose="020F0502020204030204" pitchFamily="34" charset="0"/>
              </a:rPr>
              <a:t>Setting our criteria too low could </a:t>
            </a:r>
          </a:p>
          <a:p>
            <a:r>
              <a:rPr lang="en-US" sz="2000" dirty="0">
                <a:solidFill>
                  <a:schemeClr val="tx2">
                    <a:lumMod val="75000"/>
                  </a:schemeClr>
                </a:solidFill>
                <a:latin typeface="Calibri" panose="020F0502020204030204" pitchFamily="34" charset="0"/>
                <a:cs typeface="Calibri" panose="020F0502020204030204" pitchFamily="34" charset="0"/>
              </a:rPr>
              <a:t>result  in more patients being </a:t>
            </a:r>
          </a:p>
          <a:p>
            <a:r>
              <a:rPr lang="en-US" sz="2000" dirty="0">
                <a:solidFill>
                  <a:schemeClr val="tx2">
                    <a:lumMod val="75000"/>
                  </a:schemeClr>
                </a:solidFill>
                <a:latin typeface="Calibri" panose="020F0502020204030204" pitchFamily="34" charset="0"/>
                <a:cs typeface="Calibri" panose="020F0502020204030204" pitchFamily="34" charset="0"/>
              </a:rPr>
              <a:t>identified than we have capacity to </a:t>
            </a:r>
            <a:r>
              <a:rPr lang="en-US" sz="2000" dirty="0" err="1">
                <a:solidFill>
                  <a:schemeClr val="tx2">
                    <a:lumMod val="75000"/>
                  </a:schemeClr>
                </a:solidFill>
                <a:latin typeface="Calibri" panose="020F0502020204030204" pitchFamily="34" charset="0"/>
                <a:cs typeface="Calibri" panose="020F0502020204030204" pitchFamily="34" charset="0"/>
              </a:rPr>
              <a:t>optimise</a:t>
            </a:r>
            <a:endParaRPr lang="en-US" sz="2000" b="0" dirty="0">
              <a:solidFill>
                <a:schemeClr val="tx2">
                  <a:lumMod val="75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605FCC7-0F90-90E3-F064-7266636A63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1" y="-27244"/>
            <a:ext cx="1745699" cy="1683461"/>
          </a:xfrm>
          <a:prstGeom prst="rect">
            <a:avLst/>
          </a:prstGeom>
        </p:spPr>
      </p:pic>
      <p:pic>
        <p:nvPicPr>
          <p:cNvPr id="19" name="Graphic 18" descr="Scales of justice with solid fill">
            <a:extLst>
              <a:ext uri="{FF2B5EF4-FFF2-40B4-BE49-F238E27FC236}">
                <a16:creationId xmlns:a16="http://schemas.microsoft.com/office/drawing/2014/main" id="{0983490C-6F75-E0B2-0D11-CEDB5F8BE4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4113" y="5002401"/>
            <a:ext cx="1090012" cy="1090012"/>
          </a:xfrm>
          <a:prstGeom prst="rect">
            <a:avLst/>
          </a:prstGeom>
        </p:spPr>
      </p:pic>
      <p:graphicFrame>
        <p:nvGraphicFramePr>
          <p:cNvPr id="24" name="Chart 23">
            <a:extLst>
              <a:ext uri="{FF2B5EF4-FFF2-40B4-BE49-F238E27FC236}">
                <a16:creationId xmlns:a16="http://schemas.microsoft.com/office/drawing/2014/main" id="{6E04D649-E8A6-BE1B-14FC-98BCB9885BF2}"/>
              </a:ext>
            </a:extLst>
          </p:cNvPr>
          <p:cNvGraphicFramePr>
            <a:graphicFrameLocks/>
          </p:cNvGraphicFramePr>
          <p:nvPr>
            <p:extLst>
              <p:ext uri="{D42A27DB-BD31-4B8C-83A1-F6EECF244321}">
                <p14:modId xmlns:p14="http://schemas.microsoft.com/office/powerpoint/2010/main" val="21012616"/>
              </p:ext>
            </p:extLst>
          </p:nvPr>
        </p:nvGraphicFramePr>
        <p:xfrm>
          <a:off x="7363838" y="3569275"/>
          <a:ext cx="4719790" cy="278618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7956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675400"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dirty="0"/>
              <a:t>Change Ideas</a:t>
            </a:r>
          </a:p>
        </p:txBody>
      </p:sp>
      <p:grpSp>
        <p:nvGrpSpPr>
          <p:cNvPr id="4" name="Group 91"/>
          <p:cNvGrpSpPr/>
          <p:nvPr/>
        </p:nvGrpSpPr>
        <p:grpSpPr>
          <a:xfrm>
            <a:off x="10591800" y="50217"/>
            <a:ext cx="1491828" cy="1108165"/>
            <a:chOff x="0" y="0"/>
            <a:chExt cx="2248648" cy="1700758"/>
          </a:xfrm>
        </p:grpSpPr>
        <p:sp>
          <p:nvSpPr>
            <p:cNvPr id="5" name="AutoShape 92"/>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6" name="AutoShape 93"/>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7" name="AutoShape 94"/>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8" name="AutoShape 95"/>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9" name="AutoShape 96"/>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0" name="AutoShape 97"/>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1" name="AutoShape 98"/>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2" name="Group 99"/>
            <p:cNvGrpSpPr/>
            <p:nvPr/>
          </p:nvGrpSpPr>
          <p:grpSpPr>
            <a:xfrm>
              <a:off x="35917" y="24938"/>
              <a:ext cx="1628883" cy="1636184"/>
              <a:chOff x="14163" y="0"/>
              <a:chExt cx="6321664" cy="6350000"/>
            </a:xfrm>
          </p:grpSpPr>
          <p:sp>
            <p:nvSpPr>
              <p:cNvPr id="18" name="Freeform 100"/>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01"/>
            <p:cNvGrpSpPr>
              <a:grpSpLocks noChangeAspect="1"/>
            </p:cNvGrpSpPr>
            <p:nvPr/>
          </p:nvGrpSpPr>
          <p:grpSpPr>
            <a:xfrm>
              <a:off x="0" y="0"/>
              <a:ext cx="1700758" cy="1700758"/>
              <a:chOff x="0" y="0"/>
              <a:chExt cx="6355080" cy="6355080"/>
            </a:xfrm>
          </p:grpSpPr>
          <p:sp>
            <p:nvSpPr>
              <p:cNvPr id="17"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03"/>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15" name="TextBox 104"/>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6" name="TextBox 105"/>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21" name="TextBox 20">
            <a:extLst>
              <a:ext uri="{FF2B5EF4-FFF2-40B4-BE49-F238E27FC236}">
                <a16:creationId xmlns:a16="http://schemas.microsoft.com/office/drawing/2014/main" id="{C5AC5309-9883-FC4D-ED98-E1BA699B96A9}"/>
              </a:ext>
            </a:extLst>
          </p:cNvPr>
          <p:cNvSpPr txBox="1"/>
          <p:nvPr/>
        </p:nvSpPr>
        <p:spPr>
          <a:xfrm>
            <a:off x="8130437" y="1422279"/>
            <a:ext cx="3953191" cy="3411485"/>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defPPr>
              <a:defRPr lang="en-US"/>
            </a:defPPr>
            <a:lvl1pPr algn="ctr">
              <a:lnSpc>
                <a:spcPct val="100000"/>
              </a:lnSpc>
              <a:defRPr sz="3600" b="1">
                <a:solidFill>
                  <a:schemeClr val="tx2">
                    <a:lumMod val="75000"/>
                  </a:schemeClr>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GB" sz="2400" dirty="0"/>
              <a:t>Our Learning</a:t>
            </a:r>
          </a:p>
          <a:p>
            <a:pPr algn="r"/>
            <a:r>
              <a:rPr lang="en-US" sz="1200" b="0" dirty="0">
                <a:latin typeface="Arial" panose="020B0604020202020204" pitchFamily="34" charset="0"/>
                <a:cs typeface="Arial" panose="020B0604020202020204" pitchFamily="34" charset="0"/>
              </a:rPr>
              <a:t>This proved to be one of the most challenging phases of the project for us. Our team consistently generated a multitude of excellent change ideas however, factors such as limited resources, time constraints, and the implementation of a live Pathpoint system required a significant reliance on manual data collection which inevitably brought about its own set of obstacles. To evaluate these ideas effectively, we adopted various tools and methodologies, including </a:t>
            </a:r>
            <a:r>
              <a:rPr lang="en-US" sz="1200" b="0" dirty="0" err="1">
                <a:latin typeface="Arial" panose="020B0604020202020204" pitchFamily="34" charset="0"/>
                <a:cs typeface="Arial" panose="020B0604020202020204" pitchFamily="34" charset="0"/>
              </a:rPr>
              <a:t>DeBono’s</a:t>
            </a:r>
            <a:r>
              <a:rPr lang="en-US" sz="1200" b="0" dirty="0">
                <a:latin typeface="Arial" panose="020B0604020202020204" pitchFamily="34" charset="0"/>
                <a:cs typeface="Arial" panose="020B0604020202020204" pitchFamily="34" charset="0"/>
              </a:rPr>
              <a:t> Six Thinking Hats. These techniques proved invaluable in directing our attention and concentrating </a:t>
            </a:r>
          </a:p>
          <a:p>
            <a:pPr algn="r"/>
            <a:r>
              <a:rPr lang="en-US" sz="1200" b="0" dirty="0">
                <a:latin typeface="Arial" panose="020B0604020202020204" pitchFamily="34" charset="0"/>
                <a:cs typeface="Arial" panose="020B0604020202020204" pitchFamily="34" charset="0"/>
              </a:rPr>
              <a:t>our efforts towards understanding </a:t>
            </a:r>
          </a:p>
          <a:p>
            <a:pPr algn="r"/>
            <a:r>
              <a:rPr lang="en-US" sz="1200" b="0" dirty="0">
                <a:latin typeface="Arial" panose="020B0604020202020204" pitchFamily="34" charset="0"/>
                <a:cs typeface="Arial" panose="020B0604020202020204" pitchFamily="34" charset="0"/>
              </a:rPr>
              <a:t>the potential value of </a:t>
            </a:r>
          </a:p>
          <a:p>
            <a:pPr algn="r"/>
            <a:r>
              <a:rPr lang="en-US" sz="1200" b="0" dirty="0">
                <a:latin typeface="Arial" panose="020B0604020202020204" pitchFamily="34" charset="0"/>
                <a:cs typeface="Arial" panose="020B0604020202020204" pitchFamily="34" charset="0"/>
              </a:rPr>
              <a:t>each change idea</a:t>
            </a:r>
            <a:r>
              <a:rPr lang="en-US" sz="1050" b="0" i="0" dirty="0">
                <a:solidFill>
                  <a:srgbClr val="374151"/>
                </a:solidFill>
                <a:effectLst/>
                <a:latin typeface="Söhne"/>
              </a:rPr>
              <a:t>.</a:t>
            </a:r>
          </a:p>
          <a:p>
            <a:pPr algn="r"/>
            <a:endParaRPr lang="en-GB" sz="1100" dirty="0"/>
          </a:p>
          <a:p>
            <a:endParaRPr lang="en-GB" sz="2400" dirty="0"/>
          </a:p>
          <a:p>
            <a:endParaRPr lang="en-GB" sz="2400" dirty="0"/>
          </a:p>
          <a:p>
            <a:endParaRPr lang="en-GB" sz="2400" dirty="0"/>
          </a:p>
        </p:txBody>
      </p:sp>
      <p:pic>
        <p:nvPicPr>
          <p:cNvPr id="22" name="Graphic 21" descr="A stack of books">
            <a:extLst>
              <a:ext uri="{FF2B5EF4-FFF2-40B4-BE49-F238E27FC236}">
                <a16:creationId xmlns:a16="http://schemas.microsoft.com/office/drawing/2014/main" id="{0C4BBC18-301C-4BE2-56B4-9A690710A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558" y="4061410"/>
            <a:ext cx="689737" cy="689737"/>
          </a:xfrm>
          <a:prstGeom prst="rect">
            <a:avLst/>
          </a:prstGeom>
        </p:spPr>
      </p:pic>
      <p:sp>
        <p:nvSpPr>
          <p:cNvPr id="25" name="Rectangle: Rounded Corners 24">
            <a:extLst>
              <a:ext uri="{FF2B5EF4-FFF2-40B4-BE49-F238E27FC236}">
                <a16:creationId xmlns:a16="http://schemas.microsoft.com/office/drawing/2014/main" id="{FAEBDEB5-E557-567E-02A4-CCFB34A1AC71}"/>
              </a:ext>
            </a:extLst>
          </p:cNvPr>
          <p:cNvSpPr/>
          <p:nvPr/>
        </p:nvSpPr>
        <p:spPr>
          <a:xfrm>
            <a:off x="241729" y="1029113"/>
            <a:ext cx="7704102" cy="5532528"/>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r>
              <a:rPr lang="en-US" sz="3600" b="1" dirty="0">
                <a:solidFill>
                  <a:schemeClr val="tx2">
                    <a:lumMod val="75000"/>
                  </a:schemeClr>
                </a:solidFill>
                <a:latin typeface="Arial Black" panose="020B0A04020102020204" pitchFamily="34" charset="0"/>
              </a:rPr>
              <a:t>CHANGE IDEAS</a:t>
            </a:r>
          </a:p>
          <a:p>
            <a:pPr algn="ctr"/>
            <a:r>
              <a:rPr lang="en-US" sz="2400" b="1" dirty="0">
                <a:solidFill>
                  <a:schemeClr val="tx2">
                    <a:lumMod val="75000"/>
                  </a:schemeClr>
                </a:solidFill>
                <a:latin typeface="Arial Black" panose="020B0A04020102020204" pitchFamily="34" charset="0"/>
              </a:rPr>
              <a:t>Driver Diagram</a:t>
            </a:r>
          </a:p>
          <a:p>
            <a:pPr marL="0" algn="l" rtl="0" eaLnBrk="1" fontAlgn="b" latinLnBrk="0" hangingPunct="1">
              <a:spcBef>
                <a:spcPts val="0"/>
              </a:spcBef>
              <a:spcAft>
                <a:spcPts val="0"/>
              </a:spcAft>
            </a:pPr>
            <a:endParaRPr lang="en-US" sz="1200" dirty="0">
              <a:solidFill>
                <a:srgbClr val="000000"/>
              </a:solidFill>
              <a:latin typeface="Calibri" panose="020F0502020204030204" pitchFamily="34" charset="0"/>
            </a:endParaRPr>
          </a:p>
          <a:p>
            <a:pPr marL="0" algn="l" rtl="0" eaLnBrk="1" fontAlgn="b"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endParaRPr lang="en-GB" sz="1200" b="0" i="0" u="none" strike="noStrike" dirty="0">
              <a:effectLst/>
              <a:latin typeface="Arial" panose="020B0604020202020204" pitchFamily="34" charset="0"/>
            </a:endParaRPr>
          </a:p>
          <a:p>
            <a:endParaRPr lang="en-US" sz="1400" b="0" dirty="0">
              <a:solidFill>
                <a:schemeClr val="tx2">
                  <a:lumMod val="75000"/>
                </a:schemeClr>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5BD959F1-B544-EDEF-C816-0FBCD8DB98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97" y="-29455"/>
            <a:ext cx="1819144" cy="1703226"/>
          </a:xfrm>
          <a:prstGeom prst="rect">
            <a:avLst/>
          </a:prstGeom>
        </p:spPr>
      </p:pic>
      <p:grpSp>
        <p:nvGrpSpPr>
          <p:cNvPr id="23" name="Group 22">
            <a:extLst>
              <a:ext uri="{FF2B5EF4-FFF2-40B4-BE49-F238E27FC236}">
                <a16:creationId xmlns:a16="http://schemas.microsoft.com/office/drawing/2014/main" id="{3ED9E770-BF2D-82A0-AEB2-2074FDE533BB}"/>
              </a:ext>
            </a:extLst>
          </p:cNvPr>
          <p:cNvGrpSpPr/>
          <p:nvPr/>
        </p:nvGrpSpPr>
        <p:grpSpPr>
          <a:xfrm>
            <a:off x="519406" y="2342722"/>
            <a:ext cx="7039634" cy="4022517"/>
            <a:chOff x="3256490" y="162243"/>
            <a:chExt cx="9210651" cy="9679589"/>
          </a:xfrm>
        </p:grpSpPr>
        <p:sp>
          <p:nvSpPr>
            <p:cNvPr id="26" name="Rectangle: Rounded Corners 25">
              <a:extLst>
                <a:ext uri="{FF2B5EF4-FFF2-40B4-BE49-F238E27FC236}">
                  <a16:creationId xmlns:a16="http://schemas.microsoft.com/office/drawing/2014/main" id="{FCE7C492-CD72-FCD8-E73B-890C6172DEC2}"/>
                </a:ext>
              </a:extLst>
            </p:cNvPr>
            <p:cNvSpPr/>
            <p:nvPr/>
          </p:nvSpPr>
          <p:spPr>
            <a:xfrm>
              <a:off x="3258780" y="224591"/>
              <a:ext cx="1858945"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lumMod val="75000"/>
                    </a:schemeClr>
                  </a:solidFill>
                </a:rPr>
                <a:t>PRIMARY DRIVERS</a:t>
              </a:r>
            </a:p>
          </p:txBody>
        </p:sp>
        <p:sp>
          <p:nvSpPr>
            <p:cNvPr id="27" name="Rectangle: Rounded Corners 26">
              <a:extLst>
                <a:ext uri="{FF2B5EF4-FFF2-40B4-BE49-F238E27FC236}">
                  <a16:creationId xmlns:a16="http://schemas.microsoft.com/office/drawing/2014/main" id="{486939AD-AFC1-8CC1-C671-F971F15407C9}"/>
                </a:ext>
              </a:extLst>
            </p:cNvPr>
            <p:cNvSpPr/>
            <p:nvPr/>
          </p:nvSpPr>
          <p:spPr>
            <a:xfrm>
              <a:off x="5231626" y="215204"/>
              <a:ext cx="1929820"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lumMod val="75000"/>
                    </a:schemeClr>
                  </a:solidFill>
                </a:rPr>
                <a:t>SECONDARY DRIVERS</a:t>
              </a:r>
            </a:p>
          </p:txBody>
        </p:sp>
        <p:sp>
          <p:nvSpPr>
            <p:cNvPr id="28" name="Rectangle: Rounded Corners 27">
              <a:extLst>
                <a:ext uri="{FF2B5EF4-FFF2-40B4-BE49-F238E27FC236}">
                  <a16:creationId xmlns:a16="http://schemas.microsoft.com/office/drawing/2014/main" id="{192B9396-850E-6C8E-235A-0E94CF55821A}"/>
                </a:ext>
              </a:extLst>
            </p:cNvPr>
            <p:cNvSpPr/>
            <p:nvPr/>
          </p:nvSpPr>
          <p:spPr>
            <a:xfrm>
              <a:off x="8861266" y="162243"/>
              <a:ext cx="2199291" cy="685800"/>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lumMod val="75000"/>
                    </a:schemeClr>
                  </a:solidFill>
                </a:rPr>
                <a:t>CHANGE IDEAS</a:t>
              </a:r>
            </a:p>
          </p:txBody>
        </p:sp>
        <p:sp>
          <p:nvSpPr>
            <p:cNvPr id="29" name="Rectangle: Rounded Corners 28">
              <a:extLst>
                <a:ext uri="{FF2B5EF4-FFF2-40B4-BE49-F238E27FC236}">
                  <a16:creationId xmlns:a16="http://schemas.microsoft.com/office/drawing/2014/main" id="{D0E7A8B2-93E8-9EB0-2B47-38799029512F}"/>
                </a:ext>
              </a:extLst>
            </p:cNvPr>
            <p:cNvSpPr/>
            <p:nvPr/>
          </p:nvSpPr>
          <p:spPr>
            <a:xfrm>
              <a:off x="3272819" y="1888290"/>
              <a:ext cx="1826388" cy="685801"/>
            </a:xfrm>
            <a:prstGeom prst="roundRect">
              <a:avLst/>
            </a:prstGeom>
            <a:solidFill>
              <a:schemeClr val="accent6">
                <a:lumMod val="20000"/>
                <a:lumOff val="8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Identify patients</a:t>
              </a:r>
            </a:p>
          </p:txBody>
        </p:sp>
        <p:sp>
          <p:nvSpPr>
            <p:cNvPr id="30" name="Rectangle: Rounded Corners 29">
              <a:extLst>
                <a:ext uri="{FF2B5EF4-FFF2-40B4-BE49-F238E27FC236}">
                  <a16:creationId xmlns:a16="http://schemas.microsoft.com/office/drawing/2014/main" id="{571D9D14-A306-74EB-F8BC-D2F8E2E9BAD2}"/>
                </a:ext>
              </a:extLst>
            </p:cNvPr>
            <p:cNvSpPr/>
            <p:nvPr/>
          </p:nvSpPr>
          <p:spPr>
            <a:xfrm>
              <a:off x="3292777" y="5134381"/>
              <a:ext cx="1826388" cy="685801"/>
            </a:xfrm>
            <a:prstGeom prst="roundRect">
              <a:avLst/>
            </a:prstGeom>
            <a:solidFill>
              <a:schemeClr val="accent6">
                <a:lumMod val="20000"/>
                <a:lumOff val="8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Patient engagement</a:t>
              </a:r>
            </a:p>
          </p:txBody>
        </p:sp>
        <p:sp>
          <p:nvSpPr>
            <p:cNvPr id="31" name="Rectangle: Rounded Corners 30">
              <a:extLst>
                <a:ext uri="{FF2B5EF4-FFF2-40B4-BE49-F238E27FC236}">
                  <a16:creationId xmlns:a16="http://schemas.microsoft.com/office/drawing/2014/main" id="{7E94A52E-201E-DB60-0634-B5A387F88AF1}"/>
                </a:ext>
              </a:extLst>
            </p:cNvPr>
            <p:cNvSpPr/>
            <p:nvPr/>
          </p:nvSpPr>
          <p:spPr>
            <a:xfrm>
              <a:off x="3256490" y="8380472"/>
              <a:ext cx="1826388" cy="685801"/>
            </a:xfrm>
            <a:prstGeom prst="roundRect">
              <a:avLst/>
            </a:prstGeom>
            <a:solidFill>
              <a:schemeClr val="accent6">
                <a:lumMod val="20000"/>
                <a:lumOff val="8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Referral Pathway(s)</a:t>
              </a:r>
            </a:p>
          </p:txBody>
        </p:sp>
        <p:sp>
          <p:nvSpPr>
            <p:cNvPr id="32" name="Rectangle: Rounded Corners 31">
              <a:extLst>
                <a:ext uri="{FF2B5EF4-FFF2-40B4-BE49-F238E27FC236}">
                  <a16:creationId xmlns:a16="http://schemas.microsoft.com/office/drawing/2014/main" id="{A40FC1E0-389B-4D57-44CA-329528621ECD}"/>
                </a:ext>
              </a:extLst>
            </p:cNvPr>
            <p:cNvSpPr/>
            <p:nvPr/>
          </p:nvSpPr>
          <p:spPr>
            <a:xfrm>
              <a:off x="5241033" y="1035601"/>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Pathpoint</a:t>
              </a:r>
            </a:p>
          </p:txBody>
        </p:sp>
        <p:sp>
          <p:nvSpPr>
            <p:cNvPr id="33" name="Rectangle: Rounded Corners 32">
              <a:extLst>
                <a:ext uri="{FF2B5EF4-FFF2-40B4-BE49-F238E27FC236}">
                  <a16:creationId xmlns:a16="http://schemas.microsoft.com/office/drawing/2014/main" id="{9A3AAADE-F844-8ACF-6DC4-A6B1367F5402}"/>
                </a:ext>
              </a:extLst>
            </p:cNvPr>
            <p:cNvSpPr/>
            <p:nvPr/>
          </p:nvSpPr>
          <p:spPr>
            <a:xfrm>
              <a:off x="5240163" y="1891596"/>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Assessment nurse</a:t>
              </a:r>
            </a:p>
          </p:txBody>
        </p:sp>
        <p:sp>
          <p:nvSpPr>
            <p:cNvPr id="34" name="Rectangle: Rounded Corners 33">
              <a:extLst>
                <a:ext uri="{FF2B5EF4-FFF2-40B4-BE49-F238E27FC236}">
                  <a16:creationId xmlns:a16="http://schemas.microsoft.com/office/drawing/2014/main" id="{3B74ECE4-FA4A-0750-57B0-3C7C0BB91C77}"/>
                </a:ext>
              </a:extLst>
            </p:cNvPr>
            <p:cNvSpPr/>
            <p:nvPr/>
          </p:nvSpPr>
          <p:spPr>
            <a:xfrm>
              <a:off x="5210066" y="2756569"/>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Referral pathways</a:t>
              </a:r>
            </a:p>
          </p:txBody>
        </p:sp>
        <p:sp>
          <p:nvSpPr>
            <p:cNvPr id="35" name="Rectangle: Rounded Corners 34">
              <a:extLst>
                <a:ext uri="{FF2B5EF4-FFF2-40B4-BE49-F238E27FC236}">
                  <a16:creationId xmlns:a16="http://schemas.microsoft.com/office/drawing/2014/main" id="{4C20820A-4534-1400-747C-386F9D47D066}"/>
                </a:ext>
              </a:extLst>
            </p:cNvPr>
            <p:cNvSpPr/>
            <p:nvPr/>
          </p:nvSpPr>
          <p:spPr>
            <a:xfrm>
              <a:off x="5228506" y="4299865"/>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Care Co-Ordinator</a:t>
              </a:r>
            </a:p>
          </p:txBody>
        </p:sp>
        <p:sp>
          <p:nvSpPr>
            <p:cNvPr id="36" name="Rectangle: Rounded Corners 35">
              <a:extLst>
                <a:ext uri="{FF2B5EF4-FFF2-40B4-BE49-F238E27FC236}">
                  <a16:creationId xmlns:a16="http://schemas.microsoft.com/office/drawing/2014/main" id="{F1173487-945C-3A2F-924B-3C7AF3E48AF5}"/>
                </a:ext>
              </a:extLst>
            </p:cNvPr>
            <p:cNvSpPr/>
            <p:nvPr/>
          </p:nvSpPr>
          <p:spPr>
            <a:xfrm>
              <a:off x="5210066" y="5134381"/>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Communications</a:t>
              </a:r>
            </a:p>
          </p:txBody>
        </p:sp>
        <p:sp>
          <p:nvSpPr>
            <p:cNvPr id="37" name="Rectangle: Rounded Corners 36">
              <a:extLst>
                <a:ext uri="{FF2B5EF4-FFF2-40B4-BE49-F238E27FC236}">
                  <a16:creationId xmlns:a16="http://schemas.microsoft.com/office/drawing/2014/main" id="{F3B4067E-BC69-4AD0-8F6C-402E0432AFD2}"/>
                </a:ext>
              </a:extLst>
            </p:cNvPr>
            <p:cNvSpPr/>
            <p:nvPr/>
          </p:nvSpPr>
          <p:spPr>
            <a:xfrm>
              <a:off x="5215111" y="5949241"/>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Patient Involvement</a:t>
              </a:r>
            </a:p>
          </p:txBody>
        </p:sp>
        <p:sp>
          <p:nvSpPr>
            <p:cNvPr id="38" name="Rectangle: Rounded Corners 37">
              <a:extLst>
                <a:ext uri="{FF2B5EF4-FFF2-40B4-BE49-F238E27FC236}">
                  <a16:creationId xmlns:a16="http://schemas.microsoft.com/office/drawing/2014/main" id="{621D4C09-7C5B-12E9-2C77-7D3E889F983F}"/>
                </a:ext>
              </a:extLst>
            </p:cNvPr>
            <p:cNvSpPr/>
            <p:nvPr/>
          </p:nvSpPr>
          <p:spPr>
            <a:xfrm>
              <a:off x="5246948" y="7557545"/>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Recruitment</a:t>
              </a:r>
            </a:p>
          </p:txBody>
        </p:sp>
        <p:sp>
          <p:nvSpPr>
            <p:cNvPr id="39" name="Rectangle: Rounded Corners 38">
              <a:extLst>
                <a:ext uri="{FF2B5EF4-FFF2-40B4-BE49-F238E27FC236}">
                  <a16:creationId xmlns:a16="http://schemas.microsoft.com/office/drawing/2014/main" id="{794FEDAD-812B-C56B-6705-ECEBBBFB1E1A}"/>
                </a:ext>
              </a:extLst>
            </p:cNvPr>
            <p:cNvSpPr/>
            <p:nvPr/>
          </p:nvSpPr>
          <p:spPr>
            <a:xfrm>
              <a:off x="5234421" y="8358918"/>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Test Pathway(s)</a:t>
              </a:r>
            </a:p>
          </p:txBody>
        </p:sp>
        <p:sp>
          <p:nvSpPr>
            <p:cNvPr id="40" name="Rectangle: Rounded Corners 39">
              <a:extLst>
                <a:ext uri="{FF2B5EF4-FFF2-40B4-BE49-F238E27FC236}">
                  <a16:creationId xmlns:a16="http://schemas.microsoft.com/office/drawing/2014/main" id="{776C067F-C6BE-C942-E619-D2B865238478}"/>
                </a:ext>
              </a:extLst>
            </p:cNvPr>
            <p:cNvSpPr/>
            <p:nvPr/>
          </p:nvSpPr>
          <p:spPr>
            <a:xfrm>
              <a:off x="5243990" y="9156031"/>
              <a:ext cx="1896022" cy="685801"/>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Staff Engagement</a:t>
              </a:r>
            </a:p>
          </p:txBody>
        </p:sp>
        <p:sp>
          <p:nvSpPr>
            <p:cNvPr id="41" name="Rectangle: Rounded Corners 40">
              <a:extLst>
                <a:ext uri="{FF2B5EF4-FFF2-40B4-BE49-F238E27FC236}">
                  <a16:creationId xmlns:a16="http://schemas.microsoft.com/office/drawing/2014/main" id="{95F4A3BF-8EF4-4687-C3DD-A07014A514CD}"/>
                </a:ext>
              </a:extLst>
            </p:cNvPr>
            <p:cNvSpPr/>
            <p:nvPr/>
          </p:nvSpPr>
          <p:spPr>
            <a:xfrm>
              <a:off x="7504109" y="1090053"/>
              <a:ext cx="4961369" cy="750688"/>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Collect HB results for 1000 POAC patients / identify most prevalent anaemic pathways</a:t>
              </a:r>
            </a:p>
          </p:txBody>
        </p:sp>
        <p:sp>
          <p:nvSpPr>
            <p:cNvPr id="42" name="Rectangle: Rounded Corners 41">
              <a:extLst>
                <a:ext uri="{FF2B5EF4-FFF2-40B4-BE49-F238E27FC236}">
                  <a16:creationId xmlns:a16="http://schemas.microsoft.com/office/drawing/2014/main" id="{487D5C6A-49EF-9C40-760B-FEAD7ECE8C2A}"/>
                </a:ext>
              </a:extLst>
            </p:cNvPr>
            <p:cNvSpPr/>
            <p:nvPr/>
          </p:nvSpPr>
          <p:spPr>
            <a:xfrm>
              <a:off x="7502886" y="1935493"/>
              <a:ext cx="4962670" cy="623454"/>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Identify risk factors for anaemia for patients already on our waiting list</a:t>
              </a:r>
            </a:p>
          </p:txBody>
        </p:sp>
        <p:sp>
          <p:nvSpPr>
            <p:cNvPr id="43" name="Rectangle: Rounded Corners 42">
              <a:extLst>
                <a:ext uri="{FF2B5EF4-FFF2-40B4-BE49-F238E27FC236}">
                  <a16:creationId xmlns:a16="http://schemas.microsoft.com/office/drawing/2014/main" id="{4FC2F08E-CBC7-C78A-9A93-162D95592B9B}"/>
                </a:ext>
              </a:extLst>
            </p:cNvPr>
            <p:cNvSpPr/>
            <p:nvPr/>
          </p:nvSpPr>
          <p:spPr>
            <a:xfrm>
              <a:off x="7478216" y="2637628"/>
              <a:ext cx="4988925" cy="770689"/>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Peri-Op Anaemia Nurse working with PC to identify surgical elective anaemic patients</a:t>
              </a:r>
            </a:p>
          </p:txBody>
        </p:sp>
        <p:sp>
          <p:nvSpPr>
            <p:cNvPr id="44" name="Rectangle: Rounded Corners 43">
              <a:extLst>
                <a:ext uri="{FF2B5EF4-FFF2-40B4-BE49-F238E27FC236}">
                  <a16:creationId xmlns:a16="http://schemas.microsoft.com/office/drawing/2014/main" id="{2E97D940-9C73-910D-A28C-AB2D0C2AFCB7}"/>
                </a:ext>
              </a:extLst>
            </p:cNvPr>
            <p:cNvSpPr/>
            <p:nvPr/>
          </p:nvSpPr>
          <p:spPr>
            <a:xfrm>
              <a:off x="7486515" y="4188042"/>
              <a:ext cx="4980089" cy="623457"/>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Care Co-Ordinator working in the community (Bridgwater Bay)</a:t>
              </a:r>
            </a:p>
          </p:txBody>
        </p:sp>
        <p:sp>
          <p:nvSpPr>
            <p:cNvPr id="45" name="Rectangle: Rounded Corners 44">
              <a:extLst>
                <a:ext uri="{FF2B5EF4-FFF2-40B4-BE49-F238E27FC236}">
                  <a16:creationId xmlns:a16="http://schemas.microsoft.com/office/drawing/2014/main" id="{5DDA63CA-CB5A-0301-624A-398241DC59AC}"/>
                </a:ext>
              </a:extLst>
            </p:cNvPr>
            <p:cNvSpPr/>
            <p:nvPr/>
          </p:nvSpPr>
          <p:spPr>
            <a:xfrm>
              <a:off x="7468074" y="4884775"/>
              <a:ext cx="4980089" cy="623457"/>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iPad/tablet in OPD for patients who are not digitally enabled</a:t>
              </a:r>
            </a:p>
          </p:txBody>
        </p:sp>
        <p:sp>
          <p:nvSpPr>
            <p:cNvPr id="46" name="Rectangle: Rounded Corners 45">
              <a:extLst>
                <a:ext uri="{FF2B5EF4-FFF2-40B4-BE49-F238E27FC236}">
                  <a16:creationId xmlns:a16="http://schemas.microsoft.com/office/drawing/2014/main" id="{F705D8D4-0A01-E79C-AAE2-7FEE2DDD54C5}"/>
                </a:ext>
              </a:extLst>
            </p:cNvPr>
            <p:cNvSpPr/>
            <p:nvPr/>
          </p:nvSpPr>
          <p:spPr>
            <a:xfrm>
              <a:off x="7475160" y="5586900"/>
              <a:ext cx="4972551" cy="623457"/>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Raising awareness, OPD poster</a:t>
              </a:r>
            </a:p>
          </p:txBody>
        </p:sp>
        <p:sp>
          <p:nvSpPr>
            <p:cNvPr id="47" name="Rectangle: Rounded Corners 46">
              <a:extLst>
                <a:ext uri="{FF2B5EF4-FFF2-40B4-BE49-F238E27FC236}">
                  <a16:creationId xmlns:a16="http://schemas.microsoft.com/office/drawing/2014/main" id="{A1168299-5C8D-69A2-6523-BF5CA73FB61B}"/>
                </a:ext>
              </a:extLst>
            </p:cNvPr>
            <p:cNvSpPr/>
            <p:nvPr/>
          </p:nvSpPr>
          <p:spPr>
            <a:xfrm>
              <a:off x="7519868" y="6287957"/>
              <a:ext cx="4924973" cy="623457"/>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Audit drop in sessions</a:t>
              </a:r>
            </a:p>
          </p:txBody>
        </p:sp>
        <p:sp>
          <p:nvSpPr>
            <p:cNvPr id="48" name="Rectangle: Rounded Corners 47">
              <a:extLst>
                <a:ext uri="{FF2B5EF4-FFF2-40B4-BE49-F238E27FC236}">
                  <a16:creationId xmlns:a16="http://schemas.microsoft.com/office/drawing/2014/main" id="{9CA534E4-584E-B62F-1B8C-806817FD0D58}"/>
                </a:ext>
              </a:extLst>
            </p:cNvPr>
            <p:cNvSpPr/>
            <p:nvPr/>
          </p:nvSpPr>
          <p:spPr>
            <a:xfrm>
              <a:off x="7507342" y="8402817"/>
              <a:ext cx="4924972" cy="623457"/>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Recruit to posts</a:t>
              </a:r>
            </a:p>
          </p:txBody>
        </p:sp>
        <p:sp>
          <p:nvSpPr>
            <p:cNvPr id="49" name="Rectangle: Rounded Corners 48">
              <a:extLst>
                <a:ext uri="{FF2B5EF4-FFF2-40B4-BE49-F238E27FC236}">
                  <a16:creationId xmlns:a16="http://schemas.microsoft.com/office/drawing/2014/main" id="{329C4965-B114-8A02-3B5E-FB6EF616D226}"/>
                </a:ext>
              </a:extLst>
            </p:cNvPr>
            <p:cNvSpPr/>
            <p:nvPr/>
          </p:nvSpPr>
          <p:spPr>
            <a:xfrm>
              <a:off x="7520773" y="9124773"/>
              <a:ext cx="4910675" cy="623457"/>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Create content and referral form through </a:t>
              </a:r>
              <a:r>
                <a:rPr lang="en-GB" sz="900" dirty="0" err="1">
                  <a:solidFill>
                    <a:schemeClr val="tx1"/>
                  </a:solidFill>
                </a:rPr>
                <a:t>Teamnet</a:t>
              </a:r>
              <a:r>
                <a:rPr lang="en-GB" sz="900" dirty="0">
                  <a:solidFill>
                    <a:schemeClr val="tx1"/>
                  </a:solidFill>
                </a:rPr>
                <a:t> workstreams in PC</a:t>
              </a:r>
            </a:p>
          </p:txBody>
        </p:sp>
        <p:sp>
          <p:nvSpPr>
            <p:cNvPr id="50" name="Rectangle: Rounded Corners 49">
              <a:extLst>
                <a:ext uri="{FF2B5EF4-FFF2-40B4-BE49-F238E27FC236}">
                  <a16:creationId xmlns:a16="http://schemas.microsoft.com/office/drawing/2014/main" id="{CEBCE80B-357F-633F-97A3-9846E378806F}"/>
                </a:ext>
              </a:extLst>
            </p:cNvPr>
            <p:cNvSpPr/>
            <p:nvPr/>
          </p:nvSpPr>
          <p:spPr>
            <a:xfrm>
              <a:off x="7519870" y="7706527"/>
              <a:ext cx="4924972" cy="623457"/>
            </a:xfrm>
            <a:prstGeom prst="roundRect">
              <a:avLst/>
            </a:prstGeom>
            <a:solidFill>
              <a:schemeClr val="accent6">
                <a:lumMod val="40000"/>
                <a:lumOff val="60000"/>
              </a:schemeClr>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Contact non-responders</a:t>
              </a:r>
            </a:p>
          </p:txBody>
        </p:sp>
        <p:cxnSp>
          <p:nvCxnSpPr>
            <p:cNvPr id="51" name="Straight Arrow Connector 50">
              <a:extLst>
                <a:ext uri="{FF2B5EF4-FFF2-40B4-BE49-F238E27FC236}">
                  <a16:creationId xmlns:a16="http://schemas.microsoft.com/office/drawing/2014/main" id="{2382902F-4C43-05B3-B989-42F12F0E7A05}"/>
                </a:ext>
              </a:extLst>
            </p:cNvPr>
            <p:cNvCxnSpPr>
              <a:cxnSpLocks/>
              <a:stCxn id="32" idx="3"/>
              <a:endCxn id="42" idx="1"/>
            </p:cNvCxnSpPr>
            <p:nvPr/>
          </p:nvCxnSpPr>
          <p:spPr>
            <a:xfrm>
              <a:off x="7137054" y="1378502"/>
              <a:ext cx="365832" cy="868719"/>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86561B-9290-F164-E277-7098717F64AC}"/>
                </a:ext>
              </a:extLst>
            </p:cNvPr>
            <p:cNvCxnSpPr>
              <a:cxnSpLocks/>
              <a:stCxn id="33" idx="3"/>
              <a:endCxn id="44" idx="1"/>
            </p:cNvCxnSpPr>
            <p:nvPr/>
          </p:nvCxnSpPr>
          <p:spPr>
            <a:xfrm>
              <a:off x="7136184" y="2234496"/>
              <a:ext cx="350331" cy="2265274"/>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A5B41AE-2822-2C07-965A-78656C84C5F3}"/>
                </a:ext>
              </a:extLst>
            </p:cNvPr>
            <p:cNvCxnSpPr>
              <a:cxnSpLocks/>
              <a:stCxn id="34" idx="3"/>
              <a:endCxn id="43" idx="1"/>
            </p:cNvCxnSpPr>
            <p:nvPr/>
          </p:nvCxnSpPr>
          <p:spPr>
            <a:xfrm flipV="1">
              <a:off x="7106087" y="3022974"/>
              <a:ext cx="372128" cy="76496"/>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7DD4B16-B311-0CD1-EA27-B076DD1C7BD9}"/>
                </a:ext>
              </a:extLst>
            </p:cNvPr>
            <p:cNvCxnSpPr>
              <a:cxnSpLocks/>
              <a:stCxn id="35" idx="3"/>
              <a:endCxn id="44" idx="1"/>
            </p:cNvCxnSpPr>
            <p:nvPr/>
          </p:nvCxnSpPr>
          <p:spPr>
            <a:xfrm flipV="1">
              <a:off x="7124528" y="4499771"/>
              <a:ext cx="361987" cy="14299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9C866B4-6912-AD4D-6382-BC1C8B0E2D87}"/>
                </a:ext>
              </a:extLst>
            </p:cNvPr>
            <p:cNvCxnSpPr>
              <a:cxnSpLocks/>
              <a:stCxn id="35" idx="3"/>
              <a:endCxn id="41" idx="1"/>
            </p:cNvCxnSpPr>
            <p:nvPr/>
          </p:nvCxnSpPr>
          <p:spPr>
            <a:xfrm flipV="1">
              <a:off x="7124528" y="1465398"/>
              <a:ext cx="379582" cy="3177368"/>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6DAF344-C161-E263-B5EE-A60AADC8DC8B}"/>
                </a:ext>
              </a:extLst>
            </p:cNvPr>
            <p:cNvCxnSpPr>
              <a:cxnSpLocks/>
              <a:stCxn id="36" idx="3"/>
              <a:endCxn id="46" idx="1"/>
            </p:cNvCxnSpPr>
            <p:nvPr/>
          </p:nvCxnSpPr>
          <p:spPr>
            <a:xfrm>
              <a:off x="7106087" y="5477281"/>
              <a:ext cx="369072" cy="421347"/>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3FD00B3-FC3E-FEDD-C861-E9A954E5C1DC}"/>
                </a:ext>
              </a:extLst>
            </p:cNvPr>
            <p:cNvCxnSpPr>
              <a:cxnSpLocks/>
              <a:stCxn id="36" idx="3"/>
              <a:endCxn id="47" idx="1"/>
            </p:cNvCxnSpPr>
            <p:nvPr/>
          </p:nvCxnSpPr>
          <p:spPr>
            <a:xfrm>
              <a:off x="7106087" y="5477281"/>
              <a:ext cx="413781" cy="1122404"/>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17C4EEF-4BD0-3EE4-6360-FA65D587BB0D}"/>
                </a:ext>
              </a:extLst>
            </p:cNvPr>
            <p:cNvCxnSpPr>
              <a:cxnSpLocks/>
              <a:stCxn id="38" idx="3"/>
              <a:endCxn id="48" idx="1"/>
            </p:cNvCxnSpPr>
            <p:nvPr/>
          </p:nvCxnSpPr>
          <p:spPr>
            <a:xfrm>
              <a:off x="7142969" y="7900446"/>
              <a:ext cx="364372" cy="814100"/>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30E3925-5D2B-82E8-7D56-1C7CEA27ECC9}"/>
                </a:ext>
              </a:extLst>
            </p:cNvPr>
            <p:cNvCxnSpPr>
              <a:cxnSpLocks/>
              <a:stCxn id="40" idx="3"/>
              <a:endCxn id="50" idx="1"/>
            </p:cNvCxnSpPr>
            <p:nvPr/>
          </p:nvCxnSpPr>
          <p:spPr>
            <a:xfrm flipV="1">
              <a:off x="7140011" y="8018256"/>
              <a:ext cx="379859" cy="1480676"/>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0B3729E-7FF0-6615-B1BF-C6A59E104045}"/>
                </a:ext>
              </a:extLst>
            </p:cNvPr>
            <p:cNvCxnSpPr>
              <a:cxnSpLocks/>
              <a:stCxn id="39" idx="3"/>
              <a:endCxn id="49" idx="1"/>
            </p:cNvCxnSpPr>
            <p:nvPr/>
          </p:nvCxnSpPr>
          <p:spPr>
            <a:xfrm>
              <a:off x="7130443" y="8701818"/>
              <a:ext cx="390330" cy="734683"/>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D6BE69B-F83A-9EFB-8AB6-40FFF4175FB3}"/>
                </a:ext>
              </a:extLst>
            </p:cNvPr>
            <p:cNvCxnSpPr>
              <a:cxnSpLocks/>
              <a:stCxn id="37" idx="3"/>
              <a:endCxn id="45" idx="1"/>
            </p:cNvCxnSpPr>
            <p:nvPr/>
          </p:nvCxnSpPr>
          <p:spPr>
            <a:xfrm flipV="1">
              <a:off x="7111132" y="5196503"/>
              <a:ext cx="356942" cy="1095638"/>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1616DB2-77C6-4042-B7C6-8AA0C4B1F7D9}"/>
                </a:ext>
              </a:extLst>
            </p:cNvPr>
            <p:cNvCxnSpPr>
              <a:cxnSpLocks/>
            </p:cNvCxnSpPr>
            <p:nvPr/>
          </p:nvCxnSpPr>
          <p:spPr>
            <a:xfrm>
              <a:off x="7107544" y="4642766"/>
              <a:ext cx="395342" cy="337549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32" name="Picture 8" descr="De Bono's Thinking Hats | Teaching Resources">
            <a:extLst>
              <a:ext uri="{FF2B5EF4-FFF2-40B4-BE49-F238E27FC236}">
                <a16:creationId xmlns:a16="http://schemas.microsoft.com/office/drawing/2014/main" id="{A488CCC9-16D2-F97C-4031-9032BDF88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86" y="4542771"/>
            <a:ext cx="1483309" cy="2095070"/>
          </a:xfrm>
          <a:prstGeom prst="rect">
            <a:avLst/>
          </a:prstGeom>
          <a:noFill/>
          <a:ln w="25400">
            <a:solidFill>
              <a:schemeClr val="accent1">
                <a:shade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19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6D58E1-6E83-AB44-B61C-318D903BD4C7}"/>
              </a:ext>
            </a:extLst>
          </p:cNvPr>
          <p:cNvSpPr txBox="1">
            <a:spLocks/>
          </p:cNvSpPr>
          <p:nvPr/>
        </p:nvSpPr>
        <p:spPr>
          <a:xfrm>
            <a:off x="1675400" y="96000"/>
            <a:ext cx="8718331" cy="485993"/>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4400" b="1">
                <a:solidFill>
                  <a:srgbClr val="CC9900"/>
                </a:solidFill>
                <a:latin typeface="Frutiger LT Std 55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US" dirty="0"/>
              <a:t>PDSA (Plan, Do, Study, Act)</a:t>
            </a:r>
          </a:p>
        </p:txBody>
      </p:sp>
      <p:grpSp>
        <p:nvGrpSpPr>
          <p:cNvPr id="4" name="Group 91"/>
          <p:cNvGrpSpPr/>
          <p:nvPr/>
        </p:nvGrpSpPr>
        <p:grpSpPr>
          <a:xfrm>
            <a:off x="10591800" y="50217"/>
            <a:ext cx="1491828" cy="1108165"/>
            <a:chOff x="0" y="0"/>
            <a:chExt cx="2248648" cy="1700758"/>
          </a:xfrm>
        </p:grpSpPr>
        <p:sp>
          <p:nvSpPr>
            <p:cNvPr id="5" name="AutoShape 92"/>
            <p:cNvSpPr/>
            <p:nvPr/>
          </p:nvSpPr>
          <p:spPr>
            <a:xfrm>
              <a:off x="246103" y="1088510"/>
              <a:ext cx="1772764" cy="0"/>
            </a:xfrm>
            <a:prstGeom prst="line">
              <a:avLst/>
            </a:prstGeom>
            <a:ln w="41899" cap="rnd">
              <a:solidFill>
                <a:srgbClr val="B7418F"/>
              </a:solidFill>
              <a:prstDash val="solid"/>
              <a:headEnd type="none" w="sm" len="sm"/>
              <a:tailEnd type="none" w="sm" len="sm"/>
            </a:ln>
          </p:spPr>
        </p:sp>
        <p:sp>
          <p:nvSpPr>
            <p:cNvPr id="6" name="AutoShape 93"/>
            <p:cNvSpPr/>
            <p:nvPr/>
          </p:nvSpPr>
          <p:spPr>
            <a:xfrm>
              <a:off x="357268" y="829678"/>
              <a:ext cx="1550434" cy="0"/>
            </a:xfrm>
            <a:prstGeom prst="line">
              <a:avLst/>
            </a:prstGeom>
            <a:ln w="41899" cap="rnd">
              <a:solidFill>
                <a:srgbClr val="4FB0A4"/>
              </a:solidFill>
              <a:prstDash val="solid"/>
              <a:headEnd type="none" w="sm" len="sm"/>
              <a:tailEnd type="none" w="sm" len="sm"/>
            </a:ln>
          </p:spPr>
        </p:sp>
        <p:sp>
          <p:nvSpPr>
            <p:cNvPr id="7" name="AutoShape 94"/>
            <p:cNvSpPr/>
            <p:nvPr/>
          </p:nvSpPr>
          <p:spPr>
            <a:xfrm>
              <a:off x="455327" y="574765"/>
              <a:ext cx="1354317" cy="0"/>
            </a:xfrm>
            <a:prstGeom prst="line">
              <a:avLst/>
            </a:prstGeom>
            <a:ln w="41899" cap="rnd">
              <a:solidFill>
                <a:srgbClr val="FFC22C"/>
              </a:solidFill>
              <a:prstDash val="solid"/>
              <a:headEnd type="none" w="sm" len="sm"/>
              <a:tailEnd type="none" w="sm" len="sm"/>
            </a:ln>
          </p:spPr>
        </p:sp>
        <p:sp>
          <p:nvSpPr>
            <p:cNvPr id="8" name="AutoShape 95"/>
            <p:cNvSpPr/>
            <p:nvPr/>
          </p:nvSpPr>
          <p:spPr>
            <a:xfrm>
              <a:off x="583598" y="319851"/>
              <a:ext cx="1097776" cy="0"/>
            </a:xfrm>
            <a:prstGeom prst="line">
              <a:avLst/>
            </a:prstGeom>
            <a:ln w="41899" cap="rnd">
              <a:solidFill>
                <a:srgbClr val="34ADE9"/>
              </a:solidFill>
              <a:prstDash val="solid"/>
              <a:headEnd type="none" w="sm" len="sm"/>
              <a:tailEnd type="none" w="sm" len="sm"/>
            </a:ln>
          </p:spPr>
        </p:sp>
        <p:sp>
          <p:nvSpPr>
            <p:cNvPr id="9" name="AutoShape 96"/>
            <p:cNvSpPr/>
            <p:nvPr/>
          </p:nvSpPr>
          <p:spPr>
            <a:xfrm>
              <a:off x="684440" y="64938"/>
              <a:ext cx="896092" cy="0"/>
            </a:xfrm>
            <a:prstGeom prst="line">
              <a:avLst/>
            </a:prstGeom>
            <a:ln w="41899" cap="rnd">
              <a:solidFill>
                <a:srgbClr val="B7418F"/>
              </a:solidFill>
              <a:prstDash val="solid"/>
              <a:headEnd type="none" w="sm" len="sm"/>
              <a:tailEnd type="none" w="sm" len="sm"/>
            </a:ln>
          </p:spPr>
        </p:sp>
        <p:sp>
          <p:nvSpPr>
            <p:cNvPr id="10" name="AutoShape 97"/>
            <p:cNvSpPr/>
            <p:nvPr/>
          </p:nvSpPr>
          <p:spPr>
            <a:xfrm>
              <a:off x="246103" y="1339256"/>
              <a:ext cx="1876291" cy="0"/>
            </a:xfrm>
            <a:prstGeom prst="line">
              <a:avLst/>
            </a:prstGeom>
            <a:ln w="41899" cap="rnd">
              <a:solidFill>
                <a:srgbClr val="34ADE9"/>
              </a:solidFill>
              <a:prstDash val="solid"/>
              <a:headEnd type="none" w="sm" len="sm"/>
              <a:tailEnd type="none" w="sm" len="sm"/>
            </a:ln>
          </p:spPr>
        </p:sp>
        <p:sp>
          <p:nvSpPr>
            <p:cNvPr id="11" name="AutoShape 98"/>
            <p:cNvSpPr/>
            <p:nvPr/>
          </p:nvSpPr>
          <p:spPr>
            <a:xfrm>
              <a:off x="583597" y="1599652"/>
              <a:ext cx="1665051" cy="0"/>
            </a:xfrm>
            <a:prstGeom prst="line">
              <a:avLst/>
            </a:prstGeom>
            <a:ln w="41899" cap="rnd">
              <a:solidFill>
                <a:srgbClr val="FFC22C"/>
              </a:solidFill>
              <a:prstDash val="solid"/>
              <a:headEnd type="none" w="sm" len="sm"/>
              <a:tailEnd type="none" w="sm" len="sm"/>
            </a:ln>
          </p:spPr>
        </p:sp>
        <p:grpSp>
          <p:nvGrpSpPr>
            <p:cNvPr id="12" name="Group 99"/>
            <p:cNvGrpSpPr/>
            <p:nvPr/>
          </p:nvGrpSpPr>
          <p:grpSpPr>
            <a:xfrm>
              <a:off x="35917" y="24938"/>
              <a:ext cx="1628883" cy="1636184"/>
              <a:chOff x="14163" y="0"/>
              <a:chExt cx="6321664" cy="6350000"/>
            </a:xfrm>
          </p:grpSpPr>
          <p:sp>
            <p:nvSpPr>
              <p:cNvPr id="18" name="Freeform 100"/>
              <p:cNvSpPr/>
              <p:nvPr/>
            </p:nvSpPr>
            <p:spPr>
              <a:xfrm>
                <a:off x="14163"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01"/>
            <p:cNvGrpSpPr>
              <a:grpSpLocks noChangeAspect="1"/>
            </p:cNvGrpSpPr>
            <p:nvPr/>
          </p:nvGrpSpPr>
          <p:grpSpPr>
            <a:xfrm>
              <a:off x="0" y="0"/>
              <a:ext cx="1700758" cy="1700758"/>
              <a:chOff x="0" y="0"/>
              <a:chExt cx="6355080" cy="6355080"/>
            </a:xfrm>
          </p:grpSpPr>
          <p:sp>
            <p:nvSpPr>
              <p:cNvPr id="17"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03"/>
            <p:cNvSpPr txBox="1"/>
            <p:nvPr/>
          </p:nvSpPr>
          <p:spPr>
            <a:xfrm>
              <a:off x="200596" y="273510"/>
              <a:ext cx="442611" cy="1017088"/>
            </a:xfrm>
            <a:prstGeom prst="rect">
              <a:avLst/>
            </a:prstGeom>
          </p:spPr>
          <p:txBody>
            <a:bodyPr lIns="0" tIns="0" rIns="0" bIns="0" rtlCol="0" anchor="t">
              <a:spAutoFit/>
            </a:bodyPr>
            <a:lstStyle/>
            <a:p>
              <a:pPr algn="ctr">
                <a:lnSpc>
                  <a:spcPts val="6410"/>
                </a:lnSpc>
              </a:pPr>
              <a:r>
                <a:rPr lang="en-US" sz="4578">
                  <a:solidFill>
                    <a:srgbClr val="000000"/>
                  </a:solidFill>
                  <a:latin typeface="Open Sans Light"/>
                </a:rPr>
                <a:t>7</a:t>
              </a:r>
            </a:p>
          </p:txBody>
        </p:sp>
        <p:sp>
          <p:nvSpPr>
            <p:cNvPr id="15" name="TextBox 104"/>
            <p:cNvSpPr txBox="1"/>
            <p:nvPr/>
          </p:nvSpPr>
          <p:spPr>
            <a:xfrm>
              <a:off x="643206" y="480806"/>
              <a:ext cx="937324" cy="411935"/>
            </a:xfrm>
            <a:prstGeom prst="rect">
              <a:avLst/>
            </a:prstGeom>
          </p:spPr>
          <p:txBody>
            <a:bodyPr wrap="square" lIns="0" tIns="0" rIns="0" bIns="0" rtlCol="0" anchor="t">
              <a:spAutoFit/>
            </a:bodyPr>
            <a:lstStyle/>
            <a:p>
              <a:pPr algn="ctr">
                <a:lnSpc>
                  <a:spcPts val="2279"/>
                </a:lnSpc>
              </a:pPr>
              <a:r>
                <a:rPr lang="en-US" sz="1628" dirty="0">
                  <a:solidFill>
                    <a:srgbClr val="000000"/>
                  </a:solidFill>
                  <a:latin typeface="Open Sans Light"/>
                </a:rPr>
                <a:t>STEPS</a:t>
              </a:r>
            </a:p>
          </p:txBody>
        </p:sp>
        <p:sp>
          <p:nvSpPr>
            <p:cNvPr id="16" name="TextBox 105"/>
            <p:cNvSpPr txBox="1"/>
            <p:nvPr/>
          </p:nvSpPr>
          <p:spPr>
            <a:xfrm>
              <a:off x="544398" y="810348"/>
              <a:ext cx="955764" cy="374391"/>
            </a:xfrm>
            <a:prstGeom prst="rect">
              <a:avLst/>
            </a:prstGeom>
          </p:spPr>
          <p:txBody>
            <a:bodyPr lIns="0" tIns="0" rIns="0" bIns="0" rtlCol="0" anchor="t">
              <a:spAutoFit/>
            </a:bodyPr>
            <a:lstStyle/>
            <a:p>
              <a:pPr algn="ctr">
                <a:lnSpc>
                  <a:spcPts val="1139"/>
                </a:lnSpc>
              </a:pPr>
              <a:r>
                <a:rPr lang="en-US" sz="814" dirty="0">
                  <a:solidFill>
                    <a:srgbClr val="000000"/>
                  </a:solidFill>
                  <a:latin typeface="Open Sans Light"/>
                </a:rPr>
                <a:t>of </a:t>
              </a:r>
              <a:r>
                <a:rPr lang="en-US" sz="814" dirty="0">
                  <a:solidFill>
                    <a:srgbClr val="000000"/>
                  </a:solidFill>
                  <a:latin typeface="Open Sans Light Bold"/>
                </a:rPr>
                <a:t>Quality </a:t>
              </a:r>
            </a:p>
            <a:p>
              <a:pPr algn="ctr">
                <a:lnSpc>
                  <a:spcPts val="1139"/>
                </a:lnSpc>
              </a:pPr>
              <a:r>
                <a:rPr lang="en-US" sz="814" dirty="0">
                  <a:solidFill>
                    <a:srgbClr val="000000"/>
                  </a:solidFill>
                  <a:latin typeface="Open Sans Light Bold"/>
                </a:rPr>
                <a:t>Improvement</a:t>
              </a:r>
            </a:p>
          </p:txBody>
        </p:sp>
      </p:grpSp>
      <p:sp>
        <p:nvSpPr>
          <p:cNvPr id="21" name="TextBox 20">
            <a:extLst>
              <a:ext uri="{FF2B5EF4-FFF2-40B4-BE49-F238E27FC236}">
                <a16:creationId xmlns:a16="http://schemas.microsoft.com/office/drawing/2014/main" id="{C5AC5309-9883-FC4D-ED98-E1BA699B96A9}"/>
              </a:ext>
            </a:extLst>
          </p:cNvPr>
          <p:cNvSpPr txBox="1"/>
          <p:nvPr/>
        </p:nvSpPr>
        <p:spPr>
          <a:xfrm>
            <a:off x="7518399" y="1335437"/>
            <a:ext cx="4565230" cy="1599655"/>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defPPr>
              <a:defRPr lang="en-US"/>
            </a:defPPr>
            <a:lvl1pPr algn="ctr">
              <a:lnSpc>
                <a:spcPct val="100000"/>
              </a:lnSpc>
              <a:defRPr sz="3600" b="1">
                <a:solidFill>
                  <a:schemeClr val="tx2">
                    <a:lumMod val="75000"/>
                  </a:schemeClr>
                </a:solidFill>
                <a:latin typeface="Arial Black" panose="020B0A04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GB" sz="2400" dirty="0"/>
              <a:t>Our Learning</a:t>
            </a:r>
          </a:p>
          <a:p>
            <a:pPr algn="r"/>
            <a:r>
              <a:rPr lang="en-US" sz="1200" b="0" i="0" dirty="0">
                <a:solidFill>
                  <a:srgbClr val="374151"/>
                </a:solidFill>
                <a:effectLst/>
                <a:latin typeface="Arial" panose="020B0604020202020204" pitchFamily="34" charset="0"/>
                <a:cs typeface="Arial" panose="020B0604020202020204" pitchFamily="34" charset="0"/>
              </a:rPr>
              <a:t>Through PDSA cycles, we have truly learnt to improve step by step in a manner which is manageable and not at all daunting! </a:t>
            </a:r>
          </a:p>
          <a:p>
            <a:pPr algn="r"/>
            <a:r>
              <a:rPr lang="en-US" sz="1200" b="0" dirty="0">
                <a:solidFill>
                  <a:srgbClr val="374151"/>
                </a:solidFill>
                <a:latin typeface="Arial" panose="020B0604020202020204" pitchFamily="34" charset="0"/>
                <a:cs typeface="Arial" panose="020B0604020202020204" pitchFamily="34" charset="0"/>
              </a:rPr>
              <a:t>We </a:t>
            </a:r>
            <a:r>
              <a:rPr lang="en-US" sz="1200" b="0" i="0" dirty="0">
                <a:solidFill>
                  <a:srgbClr val="374151"/>
                </a:solidFill>
                <a:effectLst/>
                <a:latin typeface="Arial" panose="020B0604020202020204" pitchFamily="34" charset="0"/>
                <a:cs typeface="Arial" panose="020B0604020202020204" pitchFamily="34" charset="0"/>
              </a:rPr>
              <a:t>planned, tested and </a:t>
            </a:r>
            <a:r>
              <a:rPr lang="en-US" sz="1200" b="0" i="0" dirty="0" err="1">
                <a:solidFill>
                  <a:srgbClr val="374151"/>
                </a:solidFill>
                <a:effectLst/>
                <a:latin typeface="Arial" panose="020B0604020202020204" pitchFamily="34" charset="0"/>
                <a:cs typeface="Arial" panose="020B0604020202020204" pitchFamily="34" charset="0"/>
              </a:rPr>
              <a:t>analysed</a:t>
            </a:r>
            <a:r>
              <a:rPr lang="en-US" sz="1200" b="0" i="0" dirty="0">
                <a:solidFill>
                  <a:srgbClr val="374151"/>
                </a:solidFill>
                <a:effectLst/>
                <a:latin typeface="Arial" panose="020B0604020202020204" pitchFamily="34" charset="0"/>
                <a:cs typeface="Arial" panose="020B0604020202020204" pitchFamily="34" charset="0"/>
              </a:rPr>
              <a:t> results and then made </a:t>
            </a:r>
          </a:p>
          <a:p>
            <a:pPr algn="r"/>
            <a:r>
              <a:rPr lang="en-US" sz="1200" b="0" i="0" dirty="0">
                <a:solidFill>
                  <a:srgbClr val="374151"/>
                </a:solidFill>
                <a:effectLst/>
                <a:latin typeface="Arial" panose="020B0604020202020204" pitchFamily="34" charset="0"/>
                <a:cs typeface="Arial" panose="020B0604020202020204" pitchFamily="34" charset="0"/>
              </a:rPr>
              <a:t>adopt, adapt, abandon decisions based on what we learnt. </a:t>
            </a:r>
            <a:r>
              <a:rPr lang="en-US" sz="1200" b="0" dirty="0">
                <a:solidFill>
                  <a:srgbClr val="374151"/>
                </a:solidFill>
                <a:latin typeface="Arial" panose="020B0604020202020204" pitchFamily="34" charset="0"/>
                <a:cs typeface="Arial" panose="020B0604020202020204" pitchFamily="34" charset="0"/>
              </a:rPr>
              <a:t>Incrementally through the Test &amp; Learn process, this has </a:t>
            </a:r>
          </a:p>
          <a:p>
            <a:pPr algn="r"/>
            <a:r>
              <a:rPr lang="en-US" sz="1200" b="0" dirty="0">
                <a:solidFill>
                  <a:srgbClr val="374151"/>
                </a:solidFill>
                <a:latin typeface="Arial" panose="020B0604020202020204" pitchFamily="34" charset="0"/>
                <a:cs typeface="Arial" panose="020B0604020202020204" pitchFamily="34" charset="0"/>
              </a:rPr>
              <a:t>taught us </a:t>
            </a:r>
            <a:r>
              <a:rPr lang="en-US" sz="1200" b="0" i="0" dirty="0">
                <a:solidFill>
                  <a:srgbClr val="374151"/>
                </a:solidFill>
                <a:effectLst/>
                <a:latin typeface="Arial" panose="020B0604020202020204" pitchFamily="34" charset="0"/>
                <a:cs typeface="Arial" panose="020B0604020202020204" pitchFamily="34" charset="0"/>
              </a:rPr>
              <a:t>how to use information to make things better.</a:t>
            </a:r>
            <a:endParaRPr lang="en-GB" sz="1200" dirty="0">
              <a:latin typeface="Arial" panose="020B0604020202020204" pitchFamily="34" charset="0"/>
              <a:cs typeface="Arial" panose="020B0604020202020204" pitchFamily="34" charset="0"/>
            </a:endParaRPr>
          </a:p>
          <a:p>
            <a:endParaRPr lang="en-GB" sz="2400" dirty="0"/>
          </a:p>
          <a:p>
            <a:endParaRPr lang="en-GB" sz="2400" dirty="0"/>
          </a:p>
          <a:p>
            <a:endParaRPr lang="en-GB" sz="2400" dirty="0"/>
          </a:p>
        </p:txBody>
      </p:sp>
      <p:pic>
        <p:nvPicPr>
          <p:cNvPr id="22" name="Graphic 21" descr="A stack of books">
            <a:extLst>
              <a:ext uri="{FF2B5EF4-FFF2-40B4-BE49-F238E27FC236}">
                <a16:creationId xmlns:a16="http://schemas.microsoft.com/office/drawing/2014/main" id="{0C4BBC18-301C-4BE2-56B4-9A690710A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5260" y="2287424"/>
            <a:ext cx="690003" cy="690003"/>
          </a:xfrm>
          <a:prstGeom prst="rect">
            <a:avLst/>
          </a:prstGeom>
        </p:spPr>
      </p:pic>
      <p:sp>
        <p:nvSpPr>
          <p:cNvPr id="25" name="Rectangle: Rounded Corners 24">
            <a:extLst>
              <a:ext uri="{FF2B5EF4-FFF2-40B4-BE49-F238E27FC236}">
                <a16:creationId xmlns:a16="http://schemas.microsoft.com/office/drawing/2014/main" id="{FAEBDEB5-E557-567E-02A4-CCFB34A1AC71}"/>
              </a:ext>
            </a:extLst>
          </p:cNvPr>
          <p:cNvSpPr/>
          <p:nvPr/>
        </p:nvSpPr>
        <p:spPr>
          <a:xfrm>
            <a:off x="220133" y="1041813"/>
            <a:ext cx="6993646" cy="5450427"/>
          </a:xfrm>
          <a:prstGeom prst="roundRect">
            <a:avLst/>
          </a:prstGeom>
          <a:solidFill>
            <a:schemeClr val="accent4">
              <a:lumMod val="40000"/>
              <a:lumOff val="6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r>
              <a:rPr lang="en-US" sz="3600" b="1" dirty="0">
                <a:solidFill>
                  <a:schemeClr val="tx2">
                    <a:lumMod val="75000"/>
                  </a:schemeClr>
                </a:solidFill>
                <a:latin typeface="Arial Black" panose="020B0A04020102020204" pitchFamily="34" charset="0"/>
              </a:rPr>
              <a:t>PDSA </a:t>
            </a:r>
          </a:p>
          <a:p>
            <a:pPr algn="ctr"/>
            <a:r>
              <a:rPr lang="en-US" b="1" dirty="0">
                <a:solidFill>
                  <a:schemeClr val="tx2">
                    <a:lumMod val="75000"/>
                  </a:schemeClr>
                </a:solidFill>
                <a:latin typeface="Arial Black" panose="020B0A04020102020204" pitchFamily="34" charset="0"/>
              </a:rPr>
              <a:t>(Ideas &amp; Outcomes)</a:t>
            </a:r>
          </a:p>
          <a:p>
            <a:pPr fontAlgn="b"/>
            <a:endParaRPr lang="en-GB" sz="1200" b="1" dirty="0">
              <a:solidFill>
                <a:schemeClr val="tx2">
                  <a:lumMod val="75000"/>
                </a:schemeClr>
              </a:solidFill>
              <a:latin typeface="Calibri" panose="020F0502020204030204" pitchFamily="34" charset="0"/>
              <a:cs typeface="Calibri" panose="020F0502020204030204" pitchFamily="34" charset="0"/>
            </a:endParaRPr>
          </a:p>
          <a:p>
            <a:pPr fontAlgn="b"/>
            <a:r>
              <a:rPr lang="en-GB" sz="1200" b="1" dirty="0">
                <a:solidFill>
                  <a:schemeClr val="tx2">
                    <a:lumMod val="75000"/>
                  </a:schemeClr>
                </a:solidFill>
                <a:latin typeface="Calibri" panose="020F0502020204030204" pitchFamily="34" charset="0"/>
                <a:cs typeface="Calibri" panose="020F0502020204030204" pitchFamily="34" charset="0"/>
              </a:rPr>
              <a:t>What was the outcome from some of our PDSA Change Ideas: </a:t>
            </a:r>
          </a:p>
          <a:p>
            <a:pPr fontAlgn="b"/>
            <a:endParaRPr lang="en-GB" sz="1200" dirty="0">
              <a:solidFill>
                <a:srgbClr val="000000"/>
              </a:solidFill>
              <a:latin typeface="Calibri" panose="020F0502020204030204" pitchFamily="34" charset="0"/>
            </a:endParaRPr>
          </a:p>
          <a:p>
            <a:pPr fontAlgn="b"/>
            <a:r>
              <a:rPr lang="en-GB" sz="1200" dirty="0">
                <a:solidFill>
                  <a:schemeClr val="tx2">
                    <a:lumMod val="75000"/>
                  </a:schemeClr>
                </a:solidFill>
                <a:latin typeface="Calibri" panose="020F0502020204030204" pitchFamily="34" charset="0"/>
              </a:rPr>
              <a:t>HB results for 1000 (POAC) patients collected to identify most prevalent anaemic pathways. PDSA confirmed national statistics that c. 30%  of surgical elective patients are anaemic.  25% of these patients are on a T&amp;O pathway with next most prevalent pathways for anaemic patients being Gynaecology, Urology &amp; Colorectal.</a:t>
            </a:r>
          </a:p>
          <a:p>
            <a:pPr marL="0" algn="l" rtl="0" eaLnBrk="1" fontAlgn="b" latinLnBrk="0" hangingPunct="1">
              <a:spcBef>
                <a:spcPts val="0"/>
              </a:spcBef>
              <a:spcAft>
                <a:spcPts val="0"/>
              </a:spcAft>
            </a:pPr>
            <a:endParaRPr lang="en-US" sz="1200" dirty="0">
              <a:solidFill>
                <a:schemeClr val="tx2">
                  <a:lumMod val="75000"/>
                </a:schemeClr>
              </a:solidFill>
              <a:latin typeface="Calibri" panose="020F0502020204030204" pitchFamily="34" charset="0"/>
            </a:endParaRPr>
          </a:p>
          <a:p>
            <a:pPr marL="0" algn="l" rtl="0" eaLnBrk="1" fontAlgn="b" latinLnBrk="0" hangingPunct="1">
              <a:spcBef>
                <a:spcPts val="0"/>
              </a:spcBef>
              <a:spcAft>
                <a:spcPts val="0"/>
              </a:spcAft>
            </a:pPr>
            <a:r>
              <a:rPr lang="en-US" sz="1200" dirty="0">
                <a:solidFill>
                  <a:schemeClr val="tx2">
                    <a:lumMod val="75000"/>
                  </a:schemeClr>
                </a:solidFill>
                <a:latin typeface="Calibri" panose="020F0502020204030204" pitchFamily="34" charset="0"/>
              </a:rPr>
              <a:t>MAY 23.  Pathpoint go live.  847 questionnaires sent to patients. 333 received back, </a:t>
            </a:r>
            <a:r>
              <a:rPr lang="en-US" sz="1200" dirty="0" err="1">
                <a:solidFill>
                  <a:schemeClr val="tx2">
                    <a:lumMod val="75000"/>
                  </a:schemeClr>
                </a:solidFill>
                <a:latin typeface="Calibri" panose="020F0502020204030204" pitchFamily="34" charset="0"/>
              </a:rPr>
              <a:t>i.e</a:t>
            </a:r>
            <a:r>
              <a:rPr lang="en-US" sz="1200" dirty="0">
                <a:solidFill>
                  <a:schemeClr val="tx2">
                    <a:lumMod val="75000"/>
                  </a:schemeClr>
                </a:solidFill>
                <a:latin typeface="Calibri" panose="020F0502020204030204" pitchFamily="34" charset="0"/>
              </a:rPr>
              <a:t> 40% of patients completed and returned the questionnaire in the 1st wave. </a:t>
            </a:r>
          </a:p>
          <a:p>
            <a:pPr marL="0" algn="l" rtl="0" eaLnBrk="1" fontAlgn="b" latinLnBrk="0" hangingPunct="1">
              <a:spcBef>
                <a:spcPts val="0"/>
              </a:spcBef>
              <a:spcAft>
                <a:spcPts val="0"/>
              </a:spcAft>
            </a:pPr>
            <a:endParaRPr lang="en-US" sz="1200" dirty="0">
              <a:solidFill>
                <a:schemeClr val="tx2">
                  <a:lumMod val="75000"/>
                </a:schemeClr>
              </a:solidFill>
              <a:latin typeface="Calibri" panose="020F0502020204030204" pitchFamily="34" charset="0"/>
            </a:endParaRPr>
          </a:p>
          <a:p>
            <a:pPr marL="0" algn="l" rtl="0" eaLnBrk="1" fontAlgn="b" latinLnBrk="0" hangingPunct="1">
              <a:spcBef>
                <a:spcPts val="0"/>
              </a:spcBef>
              <a:spcAft>
                <a:spcPts val="0"/>
              </a:spcAft>
            </a:pPr>
            <a:r>
              <a:rPr lang="en-US" sz="1200" dirty="0">
                <a:solidFill>
                  <a:schemeClr val="tx2">
                    <a:lumMod val="75000"/>
                  </a:schemeClr>
                </a:solidFill>
                <a:latin typeface="Calibri" panose="020F0502020204030204" pitchFamily="34" charset="0"/>
              </a:rPr>
              <a:t>To raise awareness we created a poster for OPD and clinicians.  This increased the return rate to 60%.</a:t>
            </a:r>
          </a:p>
          <a:p>
            <a:pPr marL="0" algn="l" rtl="0" eaLnBrk="1" fontAlgn="b" latinLnBrk="0" hangingPunct="1">
              <a:spcBef>
                <a:spcPts val="0"/>
              </a:spcBef>
              <a:spcAft>
                <a:spcPts val="0"/>
              </a:spcAft>
            </a:pPr>
            <a:endParaRPr lang="en-US" sz="1200" dirty="0">
              <a:solidFill>
                <a:schemeClr val="tx2">
                  <a:lumMod val="75000"/>
                </a:schemeClr>
              </a:solidFill>
              <a:latin typeface="Calibri" panose="020F0502020204030204" pitchFamily="34" charset="0"/>
            </a:endParaRPr>
          </a:p>
          <a:p>
            <a:pPr marL="0" algn="l" rtl="0" eaLnBrk="1" fontAlgn="b" latinLnBrk="0" hangingPunct="1">
              <a:spcBef>
                <a:spcPts val="0"/>
              </a:spcBef>
              <a:spcAft>
                <a:spcPts val="0"/>
              </a:spcAft>
            </a:pPr>
            <a:r>
              <a:rPr lang="en-US" sz="1200" dirty="0">
                <a:solidFill>
                  <a:schemeClr val="tx2">
                    <a:lumMod val="75000"/>
                  </a:schemeClr>
                </a:solidFill>
                <a:latin typeface="Calibri" panose="020F0502020204030204" pitchFamily="34" charset="0"/>
              </a:rPr>
              <a:t>We revised the wording of the text message being sent to patients from 'please complete your POA questionnaire’  to ‘Pre-Operative Assessment questionnaire’.  Patients didn't understand the  POA acronym, thought it was a scam and therefore didn't complete the questionnaire.</a:t>
            </a:r>
          </a:p>
          <a:p>
            <a:pPr marL="0" algn="l" rtl="0" eaLnBrk="1" fontAlgn="b" latinLnBrk="0" hangingPunct="1">
              <a:spcBef>
                <a:spcPts val="0"/>
              </a:spcBef>
              <a:spcAft>
                <a:spcPts val="0"/>
              </a:spcAft>
            </a:pPr>
            <a:endParaRPr lang="en-US" sz="1200" dirty="0">
              <a:solidFill>
                <a:schemeClr val="tx2">
                  <a:lumMod val="75000"/>
                </a:schemeClr>
              </a:solidFill>
              <a:latin typeface="Calibri" panose="020F0502020204030204" pitchFamily="34" charset="0"/>
            </a:endParaRPr>
          </a:p>
          <a:p>
            <a:pPr marL="0" algn="l" rtl="0" eaLnBrk="1" fontAlgn="b" latinLnBrk="0" hangingPunct="1">
              <a:spcBef>
                <a:spcPts val="0"/>
              </a:spcBef>
              <a:spcAft>
                <a:spcPts val="0"/>
              </a:spcAft>
            </a:pPr>
            <a:r>
              <a:rPr lang="en-US" sz="1200" dirty="0">
                <a:solidFill>
                  <a:schemeClr val="tx2">
                    <a:lumMod val="75000"/>
                  </a:schemeClr>
                </a:solidFill>
                <a:latin typeface="Calibri" panose="020F0502020204030204" pitchFamily="34" charset="0"/>
              </a:rPr>
              <a:t>We recognized that a stronger message was needed along the lines of ‘If you are unable to complete your questionnaire,  this may delay your surgery – contact us for support’</a:t>
            </a:r>
          </a:p>
          <a:p>
            <a:pPr marL="0" algn="l" rtl="0" eaLnBrk="1" fontAlgn="b" latinLnBrk="0" hangingPunct="1">
              <a:spcBef>
                <a:spcPts val="0"/>
              </a:spcBef>
              <a:spcAft>
                <a:spcPts val="0"/>
              </a:spcAft>
            </a:pPr>
            <a:endParaRPr lang="en-US" sz="1200" dirty="0">
              <a:solidFill>
                <a:schemeClr val="tx2">
                  <a:lumMod val="75000"/>
                </a:schemeClr>
              </a:solidFill>
              <a:latin typeface="Calibri" panose="020F0502020204030204" pitchFamily="34" charset="0"/>
            </a:endParaRPr>
          </a:p>
          <a:p>
            <a:pPr marL="0" algn="l" rtl="0" eaLnBrk="1" fontAlgn="b" latinLnBrk="0" hangingPunct="1">
              <a:spcBef>
                <a:spcPts val="0"/>
              </a:spcBef>
              <a:spcAft>
                <a:spcPts val="0"/>
              </a:spcAft>
            </a:pPr>
            <a:r>
              <a:rPr lang="en-US" sz="1200" dirty="0">
                <a:solidFill>
                  <a:schemeClr val="tx2">
                    <a:lumMod val="75000"/>
                  </a:schemeClr>
                </a:solidFill>
                <a:latin typeface="Calibri" panose="020F0502020204030204" pitchFamily="34" charset="0"/>
              </a:rPr>
              <a:t>Prior to the launch of Pathpoint and with training in place across the POAC team, 12% of patients had a Clinical Frailty Score (CFS) – now 70% of all frail patients have this</a:t>
            </a:r>
          </a:p>
          <a:p>
            <a:pPr marL="0" algn="l" rtl="0" eaLnBrk="1" fontAlgn="b" latinLnBrk="0" hangingPunct="1">
              <a:spcBef>
                <a:spcPts val="0"/>
              </a:spcBef>
              <a:spcAft>
                <a:spcPts val="0"/>
              </a:spcAft>
            </a:pPr>
            <a:endParaRPr lang="en-US" sz="1200" dirty="0">
              <a:solidFill>
                <a:srgbClr val="000000"/>
              </a:solidFill>
              <a:latin typeface="Calibri" panose="020F0502020204030204" pitchFamily="34" charset="0"/>
            </a:endParaRPr>
          </a:p>
          <a:p>
            <a:pPr marL="0" algn="l" rtl="0" eaLnBrk="1" fontAlgn="b"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endParaRPr lang="en-GB" sz="1200" b="0" i="0" u="none" strike="noStrike" dirty="0">
              <a:effectLst/>
              <a:latin typeface="Arial" panose="020B0604020202020204" pitchFamily="34" charset="0"/>
            </a:endParaRPr>
          </a:p>
          <a:p>
            <a:endParaRPr lang="en-US" sz="1400" b="0" dirty="0">
              <a:solidFill>
                <a:schemeClr val="tx2">
                  <a:lumMod val="75000"/>
                </a:schemeClr>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0E204A20-77E0-2382-4473-84ABC438959A}"/>
              </a:ext>
            </a:extLst>
          </p:cNvPr>
          <p:cNvSpPr/>
          <p:nvPr/>
        </p:nvSpPr>
        <p:spPr>
          <a:xfrm>
            <a:off x="7518399" y="3079344"/>
            <a:ext cx="4565229" cy="3412896"/>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36000" rtlCol="0" anchor="t" anchorCtr="0"/>
          <a:lstStyle/>
          <a:p>
            <a:pPr algn="ctr"/>
            <a:r>
              <a:rPr lang="en-US" b="1" dirty="0">
                <a:solidFill>
                  <a:schemeClr val="tx2">
                    <a:lumMod val="75000"/>
                  </a:schemeClr>
                </a:solidFill>
                <a:latin typeface="Arial Black" panose="020B0A04020102020204" pitchFamily="34" charset="0"/>
              </a:rPr>
              <a:t>TEST &amp; LEARN</a:t>
            </a:r>
          </a:p>
          <a:p>
            <a:endParaRPr lang="en-US" sz="1200" b="1" dirty="0">
              <a:solidFill>
                <a:schemeClr val="tx2">
                  <a:lumMod val="75000"/>
                </a:schemeClr>
              </a:solidFill>
              <a:latin typeface="Calibri" panose="020F0502020204030204" pitchFamily="34" charset="0"/>
            </a:endParaRPr>
          </a:p>
          <a:p>
            <a:r>
              <a:rPr lang="en-US" sz="1200" b="1" dirty="0">
                <a:solidFill>
                  <a:schemeClr val="tx2">
                    <a:lumMod val="75000"/>
                  </a:schemeClr>
                </a:solidFill>
                <a:latin typeface="Calibri" panose="020F0502020204030204" pitchFamily="34" charset="0"/>
              </a:rPr>
              <a:t>There were many PDSA cycles! 1 example ….</a:t>
            </a:r>
          </a:p>
          <a:p>
            <a:endParaRPr lang="en-US" sz="1200" b="1" dirty="0">
              <a:solidFill>
                <a:schemeClr val="tx2">
                  <a:lumMod val="75000"/>
                </a:schemeClr>
              </a:solidFill>
              <a:latin typeface="Calibri" panose="020F0502020204030204" pitchFamily="34" charset="0"/>
            </a:endParaRPr>
          </a:p>
          <a:p>
            <a:r>
              <a:rPr lang="en-US" sz="1200" b="1" dirty="0">
                <a:solidFill>
                  <a:schemeClr val="tx2">
                    <a:lumMod val="75000"/>
                  </a:schemeClr>
                </a:solidFill>
                <a:latin typeface="Calibri" panose="020F0502020204030204" pitchFamily="34" charset="0"/>
              </a:rPr>
              <a:t>PLAN / DO</a:t>
            </a:r>
          </a:p>
          <a:p>
            <a:r>
              <a:rPr lang="en-US" sz="1200" dirty="0">
                <a:solidFill>
                  <a:schemeClr val="tx2">
                    <a:lumMod val="75000"/>
                  </a:schemeClr>
                </a:solidFill>
                <a:latin typeface="Calibri" panose="020F0502020204030204" pitchFamily="34" charset="0"/>
              </a:rPr>
              <a:t>Put posters up in OPD clinic rooms and waiting rooms and inform clinicians to tell patients they will be receiving a Pathpoint Questionnaire via email/text</a:t>
            </a:r>
            <a:r>
              <a:rPr lang="en-GB" sz="1200" dirty="0">
                <a:solidFill>
                  <a:schemeClr val="tx2">
                    <a:lumMod val="75000"/>
                  </a:schemeClr>
                </a:solidFill>
                <a:latin typeface="Calibri" panose="020F0502020204030204" pitchFamily="34" charset="0"/>
              </a:rPr>
              <a:t>.</a:t>
            </a:r>
          </a:p>
          <a:p>
            <a:r>
              <a:rPr lang="en-GB" sz="1200" b="1" dirty="0">
                <a:solidFill>
                  <a:schemeClr val="tx2">
                    <a:lumMod val="75000"/>
                  </a:schemeClr>
                </a:solidFill>
                <a:latin typeface="Calibri" panose="020F0502020204030204" pitchFamily="34" charset="0"/>
              </a:rPr>
              <a:t>STUDY</a:t>
            </a:r>
          </a:p>
          <a:p>
            <a:r>
              <a:rPr lang="en-GB" sz="1200" dirty="0">
                <a:solidFill>
                  <a:schemeClr val="tx2">
                    <a:lumMod val="75000"/>
                  </a:schemeClr>
                </a:solidFill>
                <a:latin typeface="Calibri" panose="020F0502020204030204" pitchFamily="34" charset="0"/>
              </a:rPr>
              <a:t>The poster increased the number  </a:t>
            </a:r>
          </a:p>
          <a:p>
            <a:r>
              <a:rPr lang="en-GB" sz="1200" dirty="0">
                <a:solidFill>
                  <a:schemeClr val="tx2">
                    <a:lumMod val="75000"/>
                  </a:schemeClr>
                </a:solidFill>
                <a:latin typeface="Calibri" panose="020F0502020204030204" pitchFamily="34" charset="0"/>
              </a:rPr>
              <a:t>of questionnaires being returned </a:t>
            </a:r>
          </a:p>
          <a:p>
            <a:r>
              <a:rPr lang="en-GB" sz="1200" dirty="0">
                <a:solidFill>
                  <a:schemeClr val="tx2">
                    <a:lumMod val="75000"/>
                  </a:schemeClr>
                </a:solidFill>
                <a:latin typeface="Calibri" panose="020F0502020204030204" pitchFamily="34" charset="0"/>
              </a:rPr>
              <a:t>from 40% to 60%</a:t>
            </a:r>
          </a:p>
          <a:p>
            <a:r>
              <a:rPr lang="en-GB" sz="1200" b="1" dirty="0">
                <a:solidFill>
                  <a:schemeClr val="tx2">
                    <a:lumMod val="75000"/>
                  </a:schemeClr>
                </a:solidFill>
                <a:latin typeface="Calibri" panose="020F0502020204030204" pitchFamily="34" charset="0"/>
              </a:rPr>
              <a:t>ACT</a:t>
            </a:r>
          </a:p>
          <a:p>
            <a:r>
              <a:rPr lang="en-GB" sz="1200" dirty="0">
                <a:solidFill>
                  <a:schemeClr val="tx2">
                    <a:lumMod val="75000"/>
                  </a:schemeClr>
                </a:solidFill>
                <a:latin typeface="Calibri" panose="020F0502020204030204" pitchFamily="34" charset="0"/>
              </a:rPr>
              <a:t>Adopt!  But continue to conduct </a:t>
            </a:r>
          </a:p>
          <a:p>
            <a:r>
              <a:rPr lang="en-GB" sz="1200" dirty="0">
                <a:solidFill>
                  <a:schemeClr val="tx2">
                    <a:lumMod val="75000"/>
                  </a:schemeClr>
                </a:solidFill>
                <a:latin typeface="Calibri" panose="020F0502020204030204" pitchFamily="34" charset="0"/>
              </a:rPr>
              <a:t>audit spot checks with OPD</a:t>
            </a:r>
          </a:p>
          <a:p>
            <a:r>
              <a:rPr lang="en-GB" sz="1200" dirty="0">
                <a:solidFill>
                  <a:schemeClr val="tx2">
                    <a:lumMod val="75000"/>
                  </a:schemeClr>
                </a:solidFill>
                <a:latin typeface="Calibri" panose="020F0502020204030204" pitchFamily="34" charset="0"/>
              </a:rPr>
              <a:t> departments(s)</a:t>
            </a:r>
          </a:p>
          <a:p>
            <a:pPr>
              <a:lnSpc>
                <a:spcPct val="100000"/>
              </a:lnSpc>
            </a:pPr>
            <a:endParaRPr lang="en-US" sz="1000" b="0" dirty="0">
              <a:solidFill>
                <a:schemeClr val="tx2">
                  <a:lumMod val="75000"/>
                </a:schemeClr>
              </a:solidFill>
            </a:endParaRPr>
          </a:p>
        </p:txBody>
      </p:sp>
      <p:pic>
        <p:nvPicPr>
          <p:cNvPr id="19" name="Picture 18">
            <a:extLst>
              <a:ext uri="{FF2B5EF4-FFF2-40B4-BE49-F238E27FC236}">
                <a16:creationId xmlns:a16="http://schemas.microsoft.com/office/drawing/2014/main" id="{6C22185E-D2DD-0DB9-DAD3-8821F654D1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86" y="-22213"/>
            <a:ext cx="1936775" cy="1563344"/>
          </a:xfrm>
          <a:prstGeom prst="rect">
            <a:avLst/>
          </a:prstGeom>
        </p:spPr>
      </p:pic>
      <p:sp>
        <p:nvSpPr>
          <p:cNvPr id="64" name="Rectangle: Rounded Corners 63">
            <a:extLst>
              <a:ext uri="{FF2B5EF4-FFF2-40B4-BE49-F238E27FC236}">
                <a16:creationId xmlns:a16="http://schemas.microsoft.com/office/drawing/2014/main" id="{B3366D31-877A-084D-CF84-72907FAD44BF}"/>
              </a:ext>
            </a:extLst>
          </p:cNvPr>
          <p:cNvSpPr/>
          <p:nvPr/>
        </p:nvSpPr>
        <p:spPr>
          <a:xfrm rot="10800000" flipV="1">
            <a:off x="9831421" y="4679004"/>
            <a:ext cx="2230081" cy="2112530"/>
          </a:xfrm>
          <a:prstGeom prst="roundRect">
            <a:avLst/>
          </a:prstGeom>
          <a:solidFill>
            <a:schemeClr val="tx2">
              <a:lumMod val="20000"/>
              <a:lumOff val="80000"/>
            </a:schemeClr>
          </a:solidFill>
          <a:ln>
            <a:beve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25642" algn="ctr">
              <a:lnSpc>
                <a:spcPct val="107000"/>
              </a:lnSpc>
            </a:pPr>
            <a:endParaRPr lang="en-GB" sz="1600" b="1"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indent="125642" algn="ctr">
              <a:lnSpc>
                <a:spcPct val="107000"/>
              </a:lnSpc>
            </a:pPr>
            <a:r>
              <a:rPr lang="en-GB" sz="1600" b="1"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CLINICIANS</a:t>
            </a:r>
            <a:endParaRPr lang="en-GB" sz="7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indent="125642" algn="ctr">
              <a:lnSpc>
                <a:spcPct val="107000"/>
              </a:lnSpc>
            </a:pPr>
            <a:r>
              <a:rPr lang="en-GB" sz="1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PLEASE INFORM ANY </a:t>
            </a:r>
            <a:r>
              <a:rPr lang="en-GB" sz="10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NEWLY</a:t>
            </a:r>
            <a:r>
              <a:rPr lang="en-GB" sz="1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p>
          <a:p>
            <a:pPr indent="125642" algn="ctr">
              <a:lnSpc>
                <a:spcPct val="107000"/>
              </a:lnSpc>
            </a:pPr>
            <a:r>
              <a:rPr lang="en-GB" sz="1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LISTED SURGICAL PATIENT THEY WILL RECEIVE A </a:t>
            </a:r>
          </a:p>
          <a:p>
            <a:pPr indent="125642" algn="ctr">
              <a:lnSpc>
                <a:spcPct val="107000"/>
              </a:lnSpc>
            </a:pPr>
            <a:r>
              <a:rPr lang="en-GB" sz="1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
            </a:r>
            <a:r>
              <a:rPr lang="en-GB" sz="10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PATHPOINT’</a:t>
            </a:r>
            <a:r>
              <a:rPr lang="en-GB" sz="1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0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HEALTH  QUESTIONNAIRE</a:t>
            </a:r>
            <a:endParaRPr lang="en-GB" sz="1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indent="125642" algn="ctr">
              <a:lnSpc>
                <a:spcPct val="107000"/>
              </a:lnSpc>
            </a:pPr>
            <a:r>
              <a:rPr lang="en-GB" sz="7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(BY TEXT MESSAGE OR BY EMAIL)</a:t>
            </a:r>
          </a:p>
          <a:p>
            <a:pPr indent="125642" algn="ctr">
              <a:lnSpc>
                <a:spcPct val="107000"/>
              </a:lnSpc>
            </a:pPr>
            <a:r>
              <a:rPr lang="en-GB" sz="1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FROM THE</a:t>
            </a:r>
          </a:p>
          <a:p>
            <a:pPr indent="125642" algn="ctr">
              <a:lnSpc>
                <a:spcPct val="107000"/>
              </a:lnSpc>
            </a:pPr>
            <a:r>
              <a:rPr lang="en-GB" sz="10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PRE-OPERATIVE ASSESSMENT DEPARTMENT </a:t>
            </a:r>
          </a:p>
          <a:p>
            <a:pPr indent="125642" algn="ctr">
              <a:lnSpc>
                <a:spcPct val="107000"/>
              </a:lnSpc>
            </a:pPr>
            <a:r>
              <a:rPr lang="en-GB" sz="1000" kern="100" dirty="0">
                <a:solidFill>
                  <a:schemeClr val="tx1">
                    <a:lumMod val="65000"/>
                    <a:lumOff val="35000"/>
                  </a:schemeClr>
                </a:solidFill>
                <a:latin typeface="Calibri" panose="020F0502020204030204" pitchFamily="34" charset="0"/>
                <a:cs typeface="Times New Roman" panose="02020603050405020304" pitchFamily="18" charset="0"/>
              </a:rPr>
              <a:t>FOR COMPLETION AND RETURN</a:t>
            </a:r>
            <a:endParaRPr lang="en-GB" sz="700" dirty="0">
              <a:solidFill>
                <a:schemeClr val="tx1">
                  <a:lumMod val="65000"/>
                  <a:lumOff val="35000"/>
                </a:schemeClr>
              </a:solidFill>
            </a:endParaRPr>
          </a:p>
        </p:txBody>
      </p:sp>
      <p:pic>
        <p:nvPicPr>
          <p:cNvPr id="65" name="Graphic 64">
            <a:extLst>
              <a:ext uri="{FF2B5EF4-FFF2-40B4-BE49-F238E27FC236}">
                <a16:creationId xmlns:a16="http://schemas.microsoft.com/office/drawing/2014/main" id="{F31FD6CB-D312-BFB4-4968-D10896C14D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69451" y="4721335"/>
            <a:ext cx="581688" cy="265532"/>
          </a:xfrm>
          <a:prstGeom prst="rect">
            <a:avLst/>
          </a:prstGeom>
        </p:spPr>
      </p:pic>
    </p:spTree>
    <p:extLst>
      <p:ext uri="{BB962C8B-B14F-4D97-AF65-F5344CB8AC3E}">
        <p14:creationId xmlns:p14="http://schemas.microsoft.com/office/powerpoint/2010/main" val="2976248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17848</TotalTime>
  <Words>3115</Words>
  <Application>Microsoft Office PowerPoint</Application>
  <PresentationFormat>Widescreen</PresentationFormat>
  <Paragraphs>392</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Black</vt:lpstr>
      <vt:lpstr>Calibri</vt:lpstr>
      <vt:lpstr>Calibri Light</vt:lpstr>
      <vt:lpstr>Courier New</vt:lpstr>
      <vt:lpstr>Frutiger Lt Std</vt:lpstr>
      <vt:lpstr>Frutiger LT Std 55 Roman</vt:lpstr>
      <vt:lpstr>Open Sans Light</vt:lpstr>
      <vt:lpstr>Open Sans Light Bold</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Somerset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Grand Round</dc:title>
  <dc:creator>Nicola Lowe</dc:creator>
  <cp:lastModifiedBy>Jacqui Wilson</cp:lastModifiedBy>
  <cp:revision>35</cp:revision>
  <dcterms:created xsi:type="dcterms:W3CDTF">2022-03-10T01:07:12Z</dcterms:created>
  <dcterms:modified xsi:type="dcterms:W3CDTF">2023-09-05T17:09:41Z</dcterms:modified>
</cp:coreProperties>
</file>