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8" r:id="rId8"/>
  </p:sldIdLst>
  <p:sldSz cx="6858000" cy="9906000" type="A4"/>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00" d="100"/>
          <a:sy n="100" d="100"/>
        </p:scale>
        <p:origin x="-1152" y="9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61B900-8471-4A50-9F05-FC09A6CEE23B}" type="datetimeFigureOut">
              <a:rPr lang="en-GB" smtClean="0"/>
              <a:t>12/10/2018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1324645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61B900-8471-4A50-9F05-FC09A6CEE23B}" type="datetimeFigureOut">
              <a:rPr lang="en-GB" smtClean="0"/>
              <a:t>12/10/2018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349562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6"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61B900-8471-4A50-9F05-FC09A6CEE23B}" type="datetimeFigureOut">
              <a:rPr lang="en-GB" smtClean="0"/>
              <a:t>12/10/2018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115330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61B900-8471-4A50-9F05-FC09A6CEE23B}" type="datetimeFigureOut">
              <a:rPr lang="en-GB" smtClean="0"/>
              <a:t>12/10/2018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310293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1B900-8471-4A50-9F05-FC09A6CEE23B}" type="datetimeFigureOut">
              <a:rPr lang="en-GB" smtClean="0"/>
              <a:t>12/10/2018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3932274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61B900-8471-4A50-9F05-FC09A6CEE23B}" type="datetimeFigureOut">
              <a:rPr lang="en-GB" smtClean="0"/>
              <a:t>12/10/2018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2017191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61B900-8471-4A50-9F05-FC09A6CEE23B}" type="datetimeFigureOut">
              <a:rPr lang="en-GB" smtClean="0"/>
              <a:t>12/10/2018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2005052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61B900-8471-4A50-9F05-FC09A6CEE23B}" type="datetimeFigureOut">
              <a:rPr lang="en-GB" smtClean="0"/>
              <a:t>12/10/2018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1613634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1B900-8471-4A50-9F05-FC09A6CEE23B}" type="datetimeFigureOut">
              <a:rPr lang="en-GB" smtClean="0"/>
              <a:t>12/10/2018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371075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1B900-8471-4A50-9F05-FC09A6CEE23B}" type="datetimeFigureOut">
              <a:rPr lang="en-GB" smtClean="0"/>
              <a:t>12/10/2018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290320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1B900-8471-4A50-9F05-FC09A6CEE23B}" type="datetimeFigureOut">
              <a:rPr lang="en-GB" smtClean="0"/>
              <a:t>12/10/2018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4AD6DC-C975-433A-93FD-ADFC59C24D5A}" type="slidenum">
              <a:rPr lang="en-GB" smtClean="0"/>
              <a:t>‹#›</a:t>
            </a:fld>
            <a:endParaRPr lang="en-GB"/>
          </a:p>
        </p:txBody>
      </p:sp>
    </p:spTree>
    <p:extLst>
      <p:ext uri="{BB962C8B-B14F-4D97-AF65-F5344CB8AC3E}">
        <p14:creationId xmlns:p14="http://schemas.microsoft.com/office/powerpoint/2010/main" val="3380799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361B900-8471-4A50-9F05-FC09A6CEE23B}" type="datetimeFigureOut">
              <a:rPr lang="en-GB" smtClean="0"/>
              <a:t>12/10/2018</a:t>
            </a:fld>
            <a:endParaRPr lang="en-GB"/>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8F4AD6DC-C975-433A-93FD-ADFC59C24D5A}" type="slidenum">
              <a:rPr lang="en-GB" smtClean="0"/>
              <a:t>‹#›</a:t>
            </a:fld>
            <a:endParaRPr lang="en-GB"/>
          </a:p>
        </p:txBody>
      </p:sp>
    </p:spTree>
    <p:extLst>
      <p:ext uri="{BB962C8B-B14F-4D97-AF65-F5344CB8AC3E}">
        <p14:creationId xmlns:p14="http://schemas.microsoft.com/office/powerpoint/2010/main" val="2358595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2" Target="../media/image1.jpeg" Type="http://schemas.openxmlformats.org/officeDocument/2006/relationships/image"/><Relationship Id="rId1" Target="../slideLayouts/slideLayout1.xml" Type="http://schemas.openxmlformats.org/officeDocument/2006/relationships/slideLayout"/><Relationship Id="rId5" Target="../media/image4.png" Type="http://schemas.openxmlformats.org/officeDocument/2006/relationships/image"/><Relationship Id="rId4" Target="../media/image3.jpeg" Type="http://schemas.openxmlformats.org/officeDocument/2006/relationships/image"/></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3625537" y="2440950"/>
            <a:ext cx="3043463" cy="2482172"/>
          </a:xfrm>
          <a:prstGeom prst="rect">
            <a:avLst/>
          </a:prstGeom>
          <a:ln w="12700">
            <a:solidFill>
              <a:srgbClr val="0070C0"/>
            </a:solidFill>
          </a:ln>
        </p:spPr>
        <p:style>
          <a:lnRef idx="2">
            <a:schemeClr val="accent1"/>
          </a:lnRef>
          <a:fillRef idx="1">
            <a:schemeClr val="lt1"/>
          </a:fillRef>
          <a:effectRef idx="0">
            <a:schemeClr val="accent1"/>
          </a:effectRef>
          <a:fontRef idx="minor">
            <a:schemeClr val="dk1"/>
          </a:fontRef>
        </p:style>
        <p:txBody>
          <a:bodyPr rtlCol="0" anchor="t" anchorCtr="0">
            <a:noAutofit/>
          </a:bodyPr>
          <a:lstStyle/>
          <a:p>
            <a:endParaRPr lang="en-GB" sz="12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 </a:t>
            </a:r>
          </a:p>
        </p:txBody>
      </p:sp>
      <p:sp>
        <p:nvSpPr>
          <p:cNvPr id="6" name="Rectangle 5"/>
          <p:cNvSpPr/>
          <p:nvPr/>
        </p:nvSpPr>
        <p:spPr>
          <a:xfrm>
            <a:off x="133014" y="704529"/>
            <a:ext cx="3367995" cy="1584176"/>
          </a:xfrm>
          <a:prstGeom prst="rect">
            <a:avLst/>
          </a:prstGeom>
          <a:ln w="12700">
            <a:solidFill>
              <a:srgbClr val="0070C0"/>
            </a:solidFill>
          </a:ln>
        </p:spPr>
        <p:style>
          <a:lnRef idx="2">
            <a:schemeClr val="accent1"/>
          </a:lnRef>
          <a:fillRef idx="1">
            <a:schemeClr val="lt1"/>
          </a:fillRef>
          <a:effectRef idx="0">
            <a:schemeClr val="accent1"/>
          </a:effectRef>
          <a:fontRef idx="minor">
            <a:schemeClr val="dk1"/>
          </a:fontRef>
        </p:style>
        <p:txBody>
          <a:bodyPr rtlCol="0" anchor="t" anchorCtr="0">
            <a:noAutofit/>
          </a:bodyPr>
          <a:lstStyle/>
          <a:p>
            <a:r>
              <a:rPr lang="en-GB" sz="1100" b="1" dirty="0" smtClean="0">
                <a:latin typeface="Arial" panose="020B0604020202020204" pitchFamily="34" charset="0"/>
                <a:cs typeface="Arial" panose="020B0604020202020204" pitchFamily="34" charset="0"/>
              </a:rPr>
              <a:t>Why </a:t>
            </a:r>
            <a:r>
              <a:rPr lang="en-GB" sz="1100" b="1" dirty="0">
                <a:latin typeface="Arial" panose="020B0604020202020204" pitchFamily="34" charset="0"/>
                <a:cs typeface="Arial" panose="020B0604020202020204" pitchFamily="34" charset="0"/>
              </a:rPr>
              <a:t>is this </a:t>
            </a:r>
            <a:r>
              <a:rPr lang="en-GB" sz="1100" b="1" dirty="0" smtClean="0">
                <a:latin typeface="Arial" panose="020B0604020202020204" pitchFamily="34" charset="0"/>
                <a:cs typeface="Arial" panose="020B0604020202020204" pitchFamily="34" charset="0"/>
              </a:rPr>
              <a:t>improvement work important?</a:t>
            </a:r>
          </a:p>
          <a:p>
            <a:r>
              <a:rPr lang="en-GB" sz="1100" dirty="0" smtClean="0">
                <a:latin typeface="Arial" panose="020B0604020202020204" pitchFamily="34" charset="0"/>
                <a:cs typeface="Arial" panose="020B0604020202020204" pitchFamily="34" charset="0"/>
              </a:rPr>
              <a:t>Patients spend a lot of  time in an hospital bed waiting for things to happen.  The longer a patient is in hospital, they are at an higher the risk of harm, such as falls, pressure ulcers, hospital acquired infections.</a:t>
            </a:r>
            <a:r>
              <a:rPr lang="en-GB" sz="1100" dirty="0">
                <a:latin typeface="Arial" panose="020B0604020202020204" pitchFamily="34" charset="0"/>
                <a:cs typeface="Arial" panose="020B0604020202020204" pitchFamily="34" charset="0"/>
              </a:rPr>
              <a:t> </a:t>
            </a:r>
            <a:r>
              <a:rPr lang="en-GB" sz="1100" dirty="0" smtClean="0">
                <a:latin typeface="Arial" panose="020B0604020202020204" pitchFamily="34" charset="0"/>
                <a:cs typeface="Arial" panose="020B0604020202020204" pitchFamily="34" charset="0"/>
              </a:rPr>
              <a:t> We do not currently have a way to makes </a:t>
            </a:r>
            <a:r>
              <a:rPr lang="en-GB" sz="1100" dirty="0">
                <a:latin typeface="Arial" panose="020B0604020202020204" pitchFamily="34" charset="0"/>
                <a:cs typeface="Arial" panose="020B0604020202020204" pitchFamily="34" charset="0"/>
              </a:rPr>
              <a:t>visible any delays in the patient’s journey through the </a:t>
            </a:r>
            <a:r>
              <a:rPr lang="en-GB" sz="1100" dirty="0" smtClean="0">
                <a:latin typeface="Arial" panose="020B0604020202020204" pitchFamily="34" charset="0"/>
                <a:cs typeface="Arial" panose="020B0604020202020204" pitchFamily="34" charset="0"/>
              </a:rPr>
              <a:t>system and fix them.</a:t>
            </a:r>
            <a:endParaRPr lang="en-GB" sz="1100" b="1" dirty="0" smtClean="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 </a:t>
            </a:r>
          </a:p>
        </p:txBody>
      </p:sp>
      <p:sp>
        <p:nvSpPr>
          <p:cNvPr id="5" name="Rectangle 4"/>
          <p:cNvSpPr/>
          <p:nvPr/>
        </p:nvSpPr>
        <p:spPr>
          <a:xfrm>
            <a:off x="188642" y="58239"/>
            <a:ext cx="3168358" cy="544405"/>
          </a:xfrm>
          <a:prstGeom prst="rect">
            <a:avLst/>
          </a:prstGeom>
          <a:solidFill>
            <a:srgbClr val="0070C0"/>
          </a:solidFill>
          <a:ln w="12700">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r>
              <a:rPr lang="en-GB" sz="2000" b="1" dirty="0" smtClean="0">
                <a:solidFill>
                  <a:schemeClr val="bg1"/>
                </a:solidFill>
                <a:latin typeface="Arial" panose="020B0604020202020204" pitchFamily="34" charset="0"/>
                <a:cs typeface="Arial" panose="020B0604020202020204" pitchFamily="34" charset="0"/>
              </a:rPr>
              <a:t>Red2Green</a:t>
            </a:r>
            <a:endParaRPr lang="en-GB" sz="2000" b="1" dirty="0">
              <a:solidFill>
                <a:schemeClr val="bg1"/>
              </a:solidFill>
              <a:latin typeface="Arial" panose="020B0604020202020204" pitchFamily="34" charset="0"/>
              <a:cs typeface="Arial" panose="020B0604020202020204" pitchFamily="34" charset="0"/>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5267" y="58239"/>
            <a:ext cx="2004093" cy="462282"/>
          </a:xfrm>
          <a:prstGeom prst="rect">
            <a:avLst/>
          </a:prstGeom>
        </p:spPr>
      </p:pic>
      <p:sp>
        <p:nvSpPr>
          <p:cNvPr id="15" name="TextBox 14"/>
          <p:cNvSpPr txBox="1"/>
          <p:nvPr/>
        </p:nvSpPr>
        <p:spPr>
          <a:xfrm>
            <a:off x="161467" y="5097016"/>
            <a:ext cx="3657171" cy="707886"/>
          </a:xfrm>
          <a:prstGeom prst="rect">
            <a:avLst/>
          </a:prstGeom>
          <a:noFill/>
        </p:spPr>
        <p:txBody>
          <a:bodyPr wrap="square" rtlCol="0">
            <a:spAutoFit/>
          </a:bodyPr>
          <a:lstStyle/>
          <a:p>
            <a:r>
              <a:rPr lang="en-GB" sz="1000" b="1" dirty="0" smtClean="0">
                <a:latin typeface="Arial" panose="020B0604020202020204" pitchFamily="34" charset="0"/>
                <a:cs typeface="Arial" panose="020B0604020202020204" pitchFamily="34" charset="0"/>
              </a:rPr>
              <a:t>What changes ideas have been tested?</a:t>
            </a:r>
          </a:p>
          <a:p>
            <a:endParaRPr lang="en-GB" sz="1000" b="1" dirty="0">
              <a:latin typeface="Arial" panose="020B0604020202020204" pitchFamily="34" charset="0"/>
              <a:cs typeface="Arial" panose="020B0604020202020204" pitchFamily="34" charset="0"/>
            </a:endParaRPr>
          </a:p>
          <a:p>
            <a:endParaRPr lang="en-GB" sz="1000" b="1" dirty="0">
              <a:latin typeface="Arial" panose="020B0604020202020204" pitchFamily="34" charset="0"/>
              <a:cs typeface="Arial" panose="020B0604020202020204" pitchFamily="34" charset="0"/>
            </a:endParaRPr>
          </a:p>
          <a:p>
            <a:endParaRPr lang="en-GB" sz="1000" b="1" dirty="0">
              <a:latin typeface="Arial" panose="020B0604020202020204" pitchFamily="34" charset="0"/>
              <a:cs typeface="Arial" panose="020B0604020202020204" pitchFamily="34" charset="0"/>
            </a:endParaRPr>
          </a:p>
        </p:txBody>
      </p:sp>
      <p:pic>
        <p:nvPicPr>
          <p:cNvPr id="23" name="Picture 22"/>
          <p:cNvPicPr/>
          <p:nvPr/>
        </p:nvPicPr>
        <p:blipFill>
          <a:blip r:embed="rId3"/>
          <a:stretch>
            <a:fillRect/>
          </a:stretch>
        </p:blipFill>
        <p:spPr>
          <a:xfrm>
            <a:off x="1892231" y="68754"/>
            <a:ext cx="1440160" cy="523374"/>
          </a:xfrm>
          <a:prstGeom prst="rect">
            <a:avLst/>
          </a:prstGeom>
        </p:spPr>
      </p:pic>
      <p:sp>
        <p:nvSpPr>
          <p:cNvPr id="25" name="Rectangle 24"/>
          <p:cNvSpPr/>
          <p:nvPr/>
        </p:nvSpPr>
        <p:spPr>
          <a:xfrm>
            <a:off x="3625537" y="704529"/>
            <a:ext cx="3043823" cy="1656183"/>
          </a:xfrm>
          <a:prstGeom prst="rect">
            <a:avLst/>
          </a:prstGeom>
          <a:ln w="12700">
            <a:solidFill>
              <a:srgbClr val="0070C0"/>
            </a:solidFill>
          </a:ln>
        </p:spPr>
        <p:style>
          <a:lnRef idx="2">
            <a:schemeClr val="accent1"/>
          </a:lnRef>
          <a:fillRef idx="1">
            <a:schemeClr val="lt1"/>
          </a:fillRef>
          <a:effectRef idx="0">
            <a:schemeClr val="accent1"/>
          </a:effectRef>
          <a:fontRef idx="minor">
            <a:schemeClr val="dk1"/>
          </a:fontRef>
        </p:style>
        <p:txBody>
          <a:bodyPr rtlCol="0" anchor="t" anchorCtr="0">
            <a:noAutofit/>
          </a:bodyPr>
          <a:lstStyle/>
          <a:p>
            <a:r>
              <a:rPr lang="en-GB" sz="1100" b="1" dirty="0" smtClean="0">
                <a:latin typeface="Arial" panose="020B0604020202020204" pitchFamily="34" charset="0"/>
                <a:cs typeface="Arial" panose="020B0604020202020204" pitchFamily="34" charset="0"/>
              </a:rPr>
              <a:t>Who is involved?</a:t>
            </a:r>
          </a:p>
          <a:p>
            <a:r>
              <a:rPr lang="en-GB" sz="1000" dirty="0" smtClean="0">
                <a:latin typeface="Arial" panose="020B0604020202020204" pitchFamily="34" charset="0"/>
                <a:cs typeface="Arial" panose="020B0604020202020204" pitchFamily="34" charset="0"/>
              </a:rPr>
              <a:t>Stacie </a:t>
            </a:r>
            <a:r>
              <a:rPr lang="en-GB" sz="1000" dirty="0">
                <a:latin typeface="Arial" panose="020B0604020202020204" pitchFamily="34" charset="0"/>
                <a:cs typeface="Arial" panose="020B0604020202020204" pitchFamily="34" charset="0"/>
              </a:rPr>
              <a:t>Harrington, Ward Manager</a:t>
            </a:r>
          </a:p>
          <a:p>
            <a:r>
              <a:rPr lang="en-GB" sz="1000" dirty="0">
                <a:latin typeface="Arial" panose="020B0604020202020204" pitchFamily="34" charset="0"/>
                <a:cs typeface="Arial" panose="020B0604020202020204" pitchFamily="34" charset="0"/>
              </a:rPr>
              <a:t>Jamie Kapur, Consultant</a:t>
            </a:r>
          </a:p>
          <a:p>
            <a:r>
              <a:rPr lang="en-GB" sz="1000" dirty="0">
                <a:latin typeface="Arial" panose="020B0604020202020204" pitchFamily="34" charset="0"/>
                <a:cs typeface="Arial" panose="020B0604020202020204" pitchFamily="34" charset="0"/>
              </a:rPr>
              <a:t>Sarah Gascoigne, Sister</a:t>
            </a:r>
          </a:p>
          <a:p>
            <a:r>
              <a:rPr lang="en-GB" sz="1000" dirty="0">
                <a:latin typeface="Arial" panose="020B0604020202020204" pitchFamily="34" charset="0"/>
                <a:cs typeface="Arial" panose="020B0604020202020204" pitchFamily="34" charset="0"/>
              </a:rPr>
              <a:t>Lindsay Swain, Ward Clerk</a:t>
            </a:r>
          </a:p>
          <a:p>
            <a:r>
              <a:rPr lang="en-GB" sz="1000" dirty="0">
                <a:latin typeface="Arial" panose="020B0604020202020204" pitchFamily="34" charset="0"/>
                <a:cs typeface="Arial" panose="020B0604020202020204" pitchFamily="34" charset="0"/>
              </a:rPr>
              <a:t>Shona Simmons, Project Support Officer</a:t>
            </a:r>
          </a:p>
          <a:p>
            <a:r>
              <a:rPr lang="en-GB" sz="1000" dirty="0">
                <a:latin typeface="Arial" panose="020B0604020202020204" pitchFamily="34" charset="0"/>
                <a:cs typeface="Arial" panose="020B0604020202020204" pitchFamily="34" charset="0"/>
              </a:rPr>
              <a:t>Kerry Pickering, Improvement Facilitator</a:t>
            </a:r>
          </a:p>
          <a:p>
            <a:r>
              <a:rPr lang="en-GB" sz="1000" dirty="0">
                <a:latin typeface="Arial" panose="020B0604020202020204" pitchFamily="34" charset="0"/>
                <a:cs typeface="Arial" panose="020B0604020202020204" pitchFamily="34" charset="0"/>
              </a:rPr>
              <a:t>Michelle Carroll, Project </a:t>
            </a:r>
            <a:r>
              <a:rPr lang="en-GB" sz="1000" dirty="0" smtClean="0">
                <a:latin typeface="Arial" panose="020B0604020202020204" pitchFamily="34" charset="0"/>
                <a:cs typeface="Arial" panose="020B0604020202020204" pitchFamily="34" charset="0"/>
              </a:rPr>
              <a:t>Manager</a:t>
            </a:r>
          </a:p>
          <a:p>
            <a:r>
              <a:rPr lang="en-GB" sz="1000" i="1" dirty="0" smtClean="0">
                <a:latin typeface="Arial" panose="020B0604020202020204" pitchFamily="34" charset="0"/>
                <a:cs typeface="Arial" panose="020B0604020202020204" pitchFamily="34" charset="0"/>
              </a:rPr>
              <a:t>Contact for information:  Nicola Platts, Programme Manager, nicola.platts@sth.nhs.uk</a:t>
            </a:r>
            <a:endParaRPr lang="en-GB" sz="1200" i="1" dirty="0" smtClean="0">
              <a:latin typeface="Arial" panose="020B0604020202020204" pitchFamily="34" charset="0"/>
              <a:cs typeface="Arial" panose="020B0604020202020204" pitchFamily="34" charset="0"/>
            </a:endParaRPr>
          </a:p>
        </p:txBody>
      </p:sp>
      <p:sp>
        <p:nvSpPr>
          <p:cNvPr id="26" name="Rectangle 25"/>
          <p:cNvSpPr/>
          <p:nvPr/>
        </p:nvSpPr>
        <p:spPr>
          <a:xfrm>
            <a:off x="152223" y="2440951"/>
            <a:ext cx="3348786" cy="2482172"/>
          </a:xfrm>
          <a:prstGeom prst="rect">
            <a:avLst/>
          </a:prstGeom>
          <a:ln w="12700">
            <a:solidFill>
              <a:srgbClr val="0070C0"/>
            </a:solidFill>
          </a:ln>
        </p:spPr>
        <p:style>
          <a:lnRef idx="2">
            <a:schemeClr val="accent1"/>
          </a:lnRef>
          <a:fillRef idx="1">
            <a:schemeClr val="lt1"/>
          </a:fillRef>
          <a:effectRef idx="0">
            <a:schemeClr val="accent1"/>
          </a:effectRef>
          <a:fontRef idx="minor">
            <a:schemeClr val="dk1"/>
          </a:fontRef>
        </p:style>
        <p:txBody>
          <a:bodyPr rtlCol="0" anchor="t" anchorCtr="0">
            <a:noAutofit/>
          </a:bodyPr>
          <a:lstStyle/>
          <a:p>
            <a:r>
              <a:rPr lang="en-GB" sz="1100" b="1" dirty="0" smtClean="0">
                <a:solidFill>
                  <a:schemeClr val="tx1"/>
                </a:solidFill>
                <a:latin typeface="Arial" panose="020B0604020202020204" pitchFamily="34" charset="0"/>
                <a:cs typeface="Arial" panose="020B0604020202020204" pitchFamily="34" charset="0"/>
              </a:rPr>
              <a:t>Aims:</a:t>
            </a:r>
          </a:p>
          <a:p>
            <a:r>
              <a:rPr lang="en-GB" sz="1100" dirty="0" smtClean="0">
                <a:solidFill>
                  <a:schemeClr val="tx1"/>
                </a:solidFill>
                <a:latin typeface="Arial" panose="020B0604020202020204" pitchFamily="34" charset="0"/>
                <a:cs typeface="Arial" panose="020B0604020202020204" pitchFamily="34" charset="0"/>
              </a:rPr>
              <a:t>The purpose of Red2Green tool is to make visible what a patient is waiting for on the journey through the hospital from the point of admission through to the point of discharge. The tool focuses the team on identifying what patients are waiting for TODAY that is necessary to progress their care.  By the multidisciplinary team discussing red2green at key times in the day and recording the delays for example, decisions and diagnostics, it provides focus on the days tasks, escalate for action if delays are out of their immediate control and provides data  to focus their improvement efforts to improve patient experience.</a:t>
            </a:r>
            <a:endParaRPr lang="en-GB" sz="1100" b="1"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 </a:t>
            </a: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80910" y="2735886"/>
            <a:ext cx="2953482" cy="1830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9" name="Group 28"/>
          <p:cNvGrpSpPr/>
          <p:nvPr/>
        </p:nvGrpSpPr>
        <p:grpSpPr>
          <a:xfrm>
            <a:off x="157715" y="5015085"/>
            <a:ext cx="6511645" cy="3034260"/>
            <a:chOff x="189000" y="2838490"/>
            <a:chExt cx="6511645" cy="1516961"/>
          </a:xfrm>
        </p:grpSpPr>
        <p:sp>
          <p:nvSpPr>
            <p:cNvPr id="30" name="Rectangle 29"/>
            <p:cNvSpPr/>
            <p:nvPr/>
          </p:nvSpPr>
          <p:spPr>
            <a:xfrm>
              <a:off x="3656823" y="2838490"/>
              <a:ext cx="3043822" cy="1516961"/>
            </a:xfrm>
            <a:prstGeom prst="rect">
              <a:avLst/>
            </a:prstGeom>
            <a:ln w="12700">
              <a:solidFill>
                <a:srgbClr val="0070C0"/>
              </a:solidFill>
            </a:ln>
          </p:spPr>
          <p:style>
            <a:lnRef idx="2">
              <a:schemeClr val="accent1"/>
            </a:lnRef>
            <a:fillRef idx="1">
              <a:schemeClr val="lt1"/>
            </a:fillRef>
            <a:effectRef idx="0">
              <a:schemeClr val="accent1"/>
            </a:effectRef>
            <a:fontRef idx="minor">
              <a:schemeClr val="dk1"/>
            </a:fontRef>
          </p:style>
          <p:txBody>
            <a:bodyPr rtlCol="0" anchor="t">
              <a:noAutofit/>
            </a:bodyPr>
            <a:lstStyle/>
            <a:p>
              <a:r>
                <a:rPr lang="en-GB" sz="1100" b="1" dirty="0">
                  <a:latin typeface="Arial" panose="020B0604020202020204" pitchFamily="34" charset="0"/>
                  <a:cs typeface="Arial" panose="020B0604020202020204" pitchFamily="34" charset="0"/>
                </a:rPr>
                <a:t>What measures were used to monitor improvement</a:t>
              </a:r>
              <a:r>
                <a:rPr lang="en-GB" sz="1100" b="1" dirty="0" smtClean="0">
                  <a:latin typeface="Arial" panose="020B0604020202020204" pitchFamily="34" charset="0"/>
                  <a:cs typeface="Arial" panose="020B0604020202020204" pitchFamily="34" charset="0"/>
                </a:rPr>
                <a:t>? Some of the key measures include:</a:t>
              </a:r>
            </a:p>
            <a:p>
              <a:pPr algn="just"/>
              <a:endParaRPr lang="en-GB" sz="800" dirty="0" smtClean="0">
                <a:latin typeface="Arial" panose="020B0604020202020204" pitchFamily="34" charset="0"/>
                <a:cs typeface="Arial" panose="020B0604020202020204" pitchFamily="34" charset="0"/>
              </a:endParaRPr>
            </a:p>
            <a:p>
              <a:r>
                <a:rPr lang="en-GB" sz="1100" dirty="0" smtClean="0">
                  <a:latin typeface="Arial" panose="020B0604020202020204" pitchFamily="34" charset="0"/>
                  <a:cs typeface="Arial" panose="020B0604020202020204" pitchFamily="34" charset="0"/>
                </a:rPr>
                <a:t>SAFER dashboard created to enable all wards to regularly review their metrics</a:t>
              </a:r>
              <a:endParaRPr lang="en-GB" sz="800" dirty="0">
                <a:latin typeface="Arial" panose="020B0604020202020204" pitchFamily="34" charset="0"/>
                <a:cs typeface="Arial" panose="020B0604020202020204" pitchFamily="34" charset="0"/>
              </a:endParaRPr>
            </a:p>
            <a:p>
              <a:pPr marL="450850" indent="-88900">
                <a:buFont typeface="Arial" panose="020B0604020202020204" pitchFamily="34" charset="0"/>
                <a:buChar char="•"/>
              </a:pPr>
              <a:r>
                <a:rPr lang="en-GB" sz="1100" dirty="0" smtClean="0">
                  <a:latin typeface="Arial" panose="020B0604020202020204" pitchFamily="34" charset="0"/>
                  <a:cs typeface="Arial" panose="020B0604020202020204" pitchFamily="34" charset="0"/>
                </a:rPr>
                <a:t>Average weekly length of stay</a:t>
              </a:r>
            </a:p>
            <a:p>
              <a:pPr marL="450850" indent="-88900">
                <a:buFont typeface="Arial" panose="020B0604020202020204" pitchFamily="34" charset="0"/>
                <a:buChar char="•"/>
              </a:pPr>
              <a:r>
                <a:rPr lang="en-GB" sz="1100" dirty="0" smtClean="0">
                  <a:latin typeface="Arial" panose="020B0604020202020204" pitchFamily="34" charset="0"/>
                  <a:cs typeface="Arial" panose="020B0604020202020204" pitchFamily="34" charset="0"/>
                </a:rPr>
                <a:t>Number discharges AM/PM, hour of the day.</a:t>
              </a:r>
            </a:p>
            <a:p>
              <a:pPr marL="450850" indent="-88900">
                <a:buFont typeface="Arial" panose="020B0604020202020204" pitchFamily="34" charset="0"/>
                <a:buChar char="•"/>
              </a:pPr>
              <a:r>
                <a:rPr lang="en-GB" sz="1100" dirty="0" smtClean="0">
                  <a:latin typeface="Arial" panose="020B0604020202020204" pitchFamily="34" charset="0"/>
                  <a:cs typeface="Arial" panose="020B0604020202020204" pitchFamily="34" charset="0"/>
                </a:rPr>
                <a:t>Number admissions  from assessment unit AM/PM, by hour of day</a:t>
              </a:r>
            </a:p>
            <a:p>
              <a:pPr marL="450850" indent="-88900">
                <a:buFont typeface="Arial" panose="020B0604020202020204" pitchFamily="34" charset="0"/>
                <a:buChar char="•"/>
                <a:tabLst>
                  <a:tab pos="82550" algn="l"/>
                </a:tabLst>
              </a:pPr>
              <a:r>
                <a:rPr lang="en-GB" sz="1100" dirty="0">
                  <a:latin typeface="Arial" panose="020B0604020202020204" pitchFamily="34" charset="0"/>
                  <a:cs typeface="Arial" panose="020B0604020202020204" pitchFamily="34" charset="0"/>
                </a:rPr>
                <a:t>W</a:t>
              </a:r>
              <a:r>
                <a:rPr lang="en-GB" sz="1100" dirty="0" smtClean="0">
                  <a:latin typeface="Arial" panose="020B0604020202020204" pitchFamily="34" charset="0"/>
                  <a:cs typeface="Arial" panose="020B0604020202020204" pitchFamily="34" charset="0"/>
                </a:rPr>
                <a:t>eekly % of non medically fit and medically fit days.</a:t>
              </a:r>
            </a:p>
            <a:p>
              <a:pPr marL="450850" indent="-88900">
                <a:buFont typeface="Arial" panose="020B0604020202020204" pitchFamily="34" charset="0"/>
                <a:buChar char="•"/>
                <a:tabLst>
                  <a:tab pos="82550" algn="l"/>
                </a:tabLst>
              </a:pPr>
              <a:r>
                <a:rPr lang="en-GB" sz="1100" dirty="0" smtClean="0">
                  <a:latin typeface="Arial" panose="020B0604020202020204" pitchFamily="34" charset="0"/>
                  <a:cs typeface="Arial" panose="020B0604020202020204" pitchFamily="34" charset="0"/>
                </a:rPr>
                <a:t>Weekly % red and green days</a:t>
              </a:r>
            </a:p>
            <a:p>
              <a:pPr marL="450850" indent="-88900">
                <a:buFont typeface="Arial" panose="020B0604020202020204" pitchFamily="34" charset="0"/>
                <a:buChar char="•"/>
                <a:tabLst>
                  <a:tab pos="82550" algn="l"/>
                </a:tabLst>
              </a:pPr>
              <a:r>
                <a:rPr lang="en-GB" sz="1100" dirty="0" smtClean="0">
                  <a:latin typeface="Arial" panose="020B0604020202020204" pitchFamily="34" charset="0"/>
                  <a:cs typeface="Arial" panose="020B0604020202020204" pitchFamily="34" charset="0"/>
                </a:rPr>
                <a:t>Medically fit and non medically fit </a:t>
              </a:r>
              <a:r>
                <a:rPr lang="en-GB" sz="1100" dirty="0" err="1" smtClean="0">
                  <a:latin typeface="Arial" panose="020B0604020202020204" pitchFamily="34" charset="0"/>
                  <a:cs typeface="Arial" panose="020B0604020202020204" pitchFamily="34" charset="0"/>
                </a:rPr>
                <a:t>pareto</a:t>
              </a:r>
              <a:r>
                <a:rPr lang="en-GB" sz="1100" dirty="0" smtClean="0">
                  <a:latin typeface="Arial" panose="020B0604020202020204" pitchFamily="34" charset="0"/>
                  <a:cs typeface="Arial" panose="020B0604020202020204" pitchFamily="34" charset="0"/>
                </a:rPr>
                <a:t> of delay reasons</a:t>
              </a:r>
            </a:p>
            <a:p>
              <a:pPr marL="171450" indent="-171450">
                <a:buFont typeface="Arial" panose="020B0604020202020204" pitchFamily="34" charset="0"/>
                <a:buChar char="•"/>
                <a:tabLst>
                  <a:tab pos="82550" algn="l"/>
                </a:tabLst>
              </a:pPr>
              <a:endParaRPr lang="en-GB" sz="1000" dirty="0" smtClean="0">
                <a:latin typeface="Arial" panose="020B0604020202020204" pitchFamily="34" charset="0"/>
                <a:cs typeface="Arial" panose="020B0604020202020204" pitchFamily="34" charset="0"/>
              </a:endParaRPr>
            </a:p>
            <a:p>
              <a:endParaRPr lang="en-GB" sz="10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p:txBody>
        </p:sp>
        <p:sp>
          <p:nvSpPr>
            <p:cNvPr id="31" name="Rectangle 30"/>
            <p:cNvSpPr/>
            <p:nvPr/>
          </p:nvSpPr>
          <p:spPr>
            <a:xfrm>
              <a:off x="189000" y="2838490"/>
              <a:ext cx="3331617" cy="1516961"/>
            </a:xfrm>
            <a:prstGeom prst="rect">
              <a:avLst/>
            </a:prstGeom>
            <a:solidFill>
              <a:schemeClr val="bg1"/>
            </a:solidFill>
            <a:ln w="12700">
              <a:solidFill>
                <a:srgbClr val="0070C0"/>
              </a:solidFill>
            </a:ln>
          </p:spPr>
          <p:style>
            <a:lnRef idx="2">
              <a:schemeClr val="accent1"/>
            </a:lnRef>
            <a:fillRef idx="1">
              <a:schemeClr val="lt1"/>
            </a:fillRef>
            <a:effectRef idx="0">
              <a:schemeClr val="accent1"/>
            </a:effectRef>
            <a:fontRef idx="minor">
              <a:schemeClr val="dk1"/>
            </a:fontRef>
          </p:style>
          <p:txBody>
            <a:bodyPr rtlCol="0" anchor="t">
              <a:noAutofit/>
            </a:bodyPr>
            <a:lstStyle/>
            <a:p>
              <a:pPr algn="just"/>
              <a:r>
                <a:rPr lang="en-GB" sz="1100" b="1" dirty="0" smtClean="0">
                  <a:latin typeface="Arial" panose="020B0604020202020204" pitchFamily="34" charset="0"/>
                  <a:cs typeface="Arial" panose="020B0604020202020204" pitchFamily="34" charset="0"/>
                </a:rPr>
                <a:t>What change ideas have been tested?</a:t>
              </a:r>
              <a:endParaRPr lang="en-GB" sz="11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March 2018  Improvement facilitators and clinical teams  across 3 wards working together to co-design the pilot.</a:t>
              </a: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April 2018  2 week pilot</a:t>
              </a:r>
            </a:p>
            <a:p>
              <a:pPr marL="628650" lvl="1"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changes made </a:t>
              </a:r>
              <a:r>
                <a:rPr lang="en-GB" sz="1100" dirty="0">
                  <a:latin typeface="Arial" panose="020B0604020202020204" pitchFamily="34" charset="0"/>
                  <a:cs typeface="Arial" panose="020B0604020202020204" pitchFamily="34" charset="0"/>
                </a:rPr>
                <a:t>to the E-Whiteboard to support the process</a:t>
              </a:r>
              <a:r>
                <a:rPr lang="en-GB" sz="1100" dirty="0" smtClean="0">
                  <a:latin typeface="Arial" panose="020B0604020202020204" pitchFamily="34" charset="0"/>
                  <a:cs typeface="Arial" panose="020B0604020202020204" pitchFamily="34" charset="0"/>
                </a:rPr>
                <a:t>. Daily summary red/green patients.</a:t>
              </a:r>
            </a:p>
            <a:p>
              <a:pPr marL="628650" lvl="1"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Improvement facilitator present at board round daily to capture additional data and support with common challenges.</a:t>
              </a:r>
              <a:endParaRPr lang="en-GB" sz="1100" dirty="0">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Afternoon </a:t>
              </a:r>
              <a:r>
                <a:rPr lang="en-GB" sz="1100" dirty="0">
                  <a:latin typeface="Arial" panose="020B0604020202020204" pitchFamily="34" charset="0"/>
                  <a:cs typeface="Arial" panose="020B0604020202020204" pitchFamily="34" charset="0"/>
                </a:rPr>
                <a:t>check-in to reassess red2green daily progress.</a:t>
              </a:r>
            </a:p>
            <a:p>
              <a:pPr marL="171450" indent="-171450" algn="just">
                <a:buFont typeface="Arial" panose="020B0604020202020204" pitchFamily="34" charset="0"/>
                <a:buChar char="•"/>
              </a:pPr>
              <a:r>
                <a:rPr lang="en-GB" sz="1100" dirty="0" smtClean="0">
                  <a:latin typeface="Arial" panose="020B0604020202020204" pitchFamily="34" charset="0"/>
                  <a:cs typeface="Arial" panose="020B0604020202020204" pitchFamily="34" charset="0"/>
                </a:rPr>
                <a:t>All 3 wards agreed to continue the pilot after the 2 weeks. </a:t>
              </a:r>
              <a:r>
                <a:rPr lang="en-GB" sz="1100" dirty="0">
                  <a:latin typeface="Arial" panose="020B0604020202020204" pitchFamily="34" charset="0"/>
                  <a:cs typeface="Arial" panose="020B0604020202020204" pitchFamily="34" charset="0"/>
                </a:rPr>
                <a:t>C</a:t>
              </a:r>
              <a:r>
                <a:rPr lang="en-GB" sz="1100" dirty="0" smtClean="0">
                  <a:latin typeface="Arial" panose="020B0604020202020204" pitchFamily="34" charset="0"/>
                  <a:cs typeface="Arial" panose="020B0604020202020204" pitchFamily="34" charset="0"/>
                </a:rPr>
                <a:t>ontinue to meet </a:t>
              </a:r>
              <a:r>
                <a:rPr lang="en-GB" sz="1100" dirty="0" smtClean="0">
                  <a:solidFill>
                    <a:schemeClr val="tx1"/>
                  </a:solidFill>
                  <a:latin typeface="Arial" panose="020B0604020202020204" pitchFamily="34" charset="0"/>
                  <a:cs typeface="Arial" panose="020B0604020202020204" pitchFamily="34" charset="0"/>
                </a:rPr>
                <a:t>monthly</a:t>
              </a:r>
              <a:r>
                <a:rPr lang="en-GB" sz="1100" dirty="0" smtClean="0">
                  <a:latin typeface="Arial" panose="020B0604020202020204" pitchFamily="34" charset="0"/>
                  <a:cs typeface="Arial" panose="020B0604020202020204" pitchFamily="34" charset="0"/>
                </a:rPr>
                <a:t> to review data, discuss emerging challenges.</a:t>
              </a:r>
            </a:p>
            <a:p>
              <a:pPr marL="171450" indent="-171450" algn="just">
                <a:buFont typeface="Arial" panose="020B0604020202020204" pitchFamily="34" charset="0"/>
                <a:buChar char="•"/>
              </a:pPr>
              <a:r>
                <a:rPr lang="en-GB" sz="1100" dirty="0" smtClean="0">
                  <a:latin typeface="Arial" panose="020B0604020202020204" pitchFamily="34" charset="0"/>
                  <a:cs typeface="Arial" panose="020B0604020202020204" pitchFamily="34" charset="0"/>
                </a:rPr>
                <a:t>July 2018 – Another respiratory ward started.</a:t>
              </a:r>
              <a:endParaRPr lang="en-GB" sz="1100" dirty="0">
                <a:latin typeface="Arial" panose="020B0604020202020204" pitchFamily="34" charset="0"/>
                <a:cs typeface="Arial" panose="020B0604020202020204" pitchFamily="34" charset="0"/>
              </a:endParaRPr>
            </a:p>
          </p:txBody>
        </p:sp>
      </p:grpSp>
      <p:sp>
        <p:nvSpPr>
          <p:cNvPr id="33" name="Rectangle 32"/>
          <p:cNvSpPr/>
          <p:nvPr/>
        </p:nvSpPr>
        <p:spPr>
          <a:xfrm>
            <a:off x="174901" y="8140992"/>
            <a:ext cx="6494459" cy="1492527"/>
          </a:xfrm>
          <a:prstGeom prst="rect">
            <a:avLst/>
          </a:prstGeom>
          <a:ln w="12700">
            <a:solidFill>
              <a:srgbClr val="0070C0"/>
            </a:solidFill>
          </a:ln>
        </p:spPr>
        <p:style>
          <a:lnRef idx="2">
            <a:schemeClr val="accent1"/>
          </a:lnRef>
          <a:fillRef idx="1">
            <a:schemeClr val="lt1"/>
          </a:fillRef>
          <a:effectRef idx="0">
            <a:schemeClr val="accent1"/>
          </a:effectRef>
          <a:fontRef idx="minor">
            <a:schemeClr val="dk1"/>
          </a:fontRef>
        </p:style>
        <p:txBody>
          <a:bodyPr wrap="square" numCol="1" rtlCol="0" anchor="t">
            <a:noAutofit/>
          </a:bodyPr>
          <a:lstStyle/>
          <a:p>
            <a:r>
              <a:rPr lang="en-GB" sz="1100" b="1" dirty="0" smtClean="0">
                <a:latin typeface="Arial" panose="020B0604020202020204" pitchFamily="34" charset="0"/>
                <a:cs typeface="Arial" panose="020B0604020202020204" pitchFamily="34" charset="0"/>
              </a:rPr>
              <a:t>What are the top 3 key achievements?</a:t>
            </a:r>
          </a:p>
          <a:p>
            <a:pPr marL="171450" lvl="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Early results show a significant reduction in the weekly average  length of stay on two pilot wards, diabetes &amp; endocrine and geriatric medicine by 3.3 and </a:t>
            </a:r>
            <a:r>
              <a:rPr lang="en-GB" sz="1100" dirty="0" smtClean="0">
                <a:solidFill>
                  <a:schemeClr val="tx1"/>
                </a:solidFill>
                <a:latin typeface="Arial" panose="020B0604020202020204" pitchFamily="34" charset="0"/>
                <a:cs typeface="Arial" panose="020B0604020202020204" pitchFamily="34" charset="0"/>
              </a:rPr>
              <a:t>5.6</a:t>
            </a:r>
            <a:r>
              <a:rPr lang="en-GB" sz="1100" dirty="0" smtClean="0">
                <a:solidFill>
                  <a:srgbClr val="FF0000"/>
                </a:solidFill>
                <a:latin typeface="Arial" panose="020B0604020202020204" pitchFamily="34" charset="0"/>
                <a:cs typeface="Arial" panose="020B0604020202020204" pitchFamily="34" charset="0"/>
              </a:rPr>
              <a:t> </a:t>
            </a:r>
            <a:r>
              <a:rPr lang="en-GB" sz="1100" dirty="0" smtClean="0">
                <a:latin typeface="Arial" panose="020B0604020202020204" pitchFamily="34" charset="0"/>
                <a:cs typeface="Arial" panose="020B0604020202020204" pitchFamily="34" charset="0"/>
              </a:rPr>
              <a:t>days, respectively.</a:t>
            </a: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A </a:t>
            </a:r>
            <a:r>
              <a:rPr lang="en-GB" sz="1100" dirty="0">
                <a:latin typeface="Arial" panose="020B0604020202020204" pitchFamily="34" charset="0"/>
                <a:cs typeface="Arial" panose="020B0604020202020204" pitchFamily="34" charset="0"/>
              </a:rPr>
              <a:t>clear co-designed process at board round and check-in, this has continued beyond the pilot.</a:t>
            </a:r>
          </a:p>
          <a:p>
            <a:pPr marL="171450" lvl="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E-whiteboard developed to support red2green and supporting electronic data on common reasons for delay to drive service improvements.</a:t>
            </a:r>
            <a:endParaRPr lang="en-GB" sz="11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00" b="1" dirty="0" smtClean="0">
              <a:latin typeface="Arial" panose="020B0604020202020204" pitchFamily="34" charset="0"/>
              <a:cs typeface="Arial" panose="020B0604020202020204" pitchFamily="34" charset="0"/>
            </a:endParaRPr>
          </a:p>
          <a:p>
            <a:endParaRPr lang="en-GB" sz="1000" dirty="0" smtClean="0">
              <a:latin typeface="Arial" panose="020B0604020202020204" pitchFamily="34" charset="0"/>
              <a:cs typeface="Arial" panose="020B0604020202020204" pitchFamily="34" charset="0"/>
            </a:endParaRPr>
          </a:p>
          <a:p>
            <a:endParaRPr lang="en-GB" sz="1000" dirty="0" smtClean="0">
              <a:latin typeface="Arial" panose="020B0604020202020204" pitchFamily="34" charset="0"/>
              <a:cs typeface="Arial" panose="020B0604020202020204" pitchFamily="34" charset="0"/>
            </a:endParaRPr>
          </a:p>
        </p:txBody>
      </p:sp>
      <p:pic>
        <p:nvPicPr>
          <p:cNvPr id="3" name="Picture 2" descr="New Log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08066" y="-12498"/>
            <a:ext cx="1257201" cy="595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316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2519" y="5205259"/>
            <a:ext cx="3278775" cy="2208297"/>
          </a:xfrm>
          <a:prstGeom prst="rect">
            <a:avLst/>
          </a:prstGeom>
          <a:noFill/>
          <a:ln>
            <a:solidFill>
              <a:srgbClr val="0070C0"/>
            </a:solidFill>
          </a:ln>
        </p:spPr>
        <p:txBody>
          <a:bodyPr wrap="square" rtlCol="0">
            <a:spAutoFit/>
          </a:bodyPr>
          <a:lstStyle/>
          <a:p>
            <a:r>
              <a:rPr lang="en-GB" sz="1100" b="1" dirty="0" smtClean="0">
                <a:latin typeface="Arial" panose="020B0604020202020204" pitchFamily="34" charset="0"/>
                <a:cs typeface="Arial" panose="020B0604020202020204" pitchFamily="34" charset="0"/>
              </a:rPr>
              <a:t>What </a:t>
            </a:r>
            <a:r>
              <a:rPr lang="en-GB" sz="1100" b="1" dirty="0">
                <a:latin typeface="Arial" panose="020B0604020202020204" pitchFamily="34" charset="0"/>
                <a:cs typeface="Arial" panose="020B0604020202020204" pitchFamily="34" charset="0"/>
              </a:rPr>
              <a:t>have been the challenges and how have you overcome them? </a:t>
            </a:r>
          </a:p>
          <a:p>
            <a:pPr marL="171450" indent="-171450">
              <a:buFont typeface="Arial" panose="020B0604020202020204" pitchFamily="34" charset="0"/>
              <a:buChar char="•"/>
            </a:pPr>
            <a:r>
              <a:rPr lang="en-GB" sz="1050" dirty="0" smtClean="0">
                <a:latin typeface="Arial" panose="020B0604020202020204" pitchFamily="34" charset="0"/>
                <a:cs typeface="Arial" panose="020B0604020202020204" pitchFamily="34" charset="0"/>
              </a:rPr>
              <a:t>Negative associations with the terms ‘delay’ and ‘red day’</a:t>
            </a:r>
          </a:p>
          <a:p>
            <a:pPr marL="171450" indent="-171450">
              <a:buFont typeface="Arial" panose="020B0604020202020204" pitchFamily="34" charset="0"/>
              <a:buChar char="•"/>
            </a:pPr>
            <a:r>
              <a:rPr lang="en-GB" sz="1050" dirty="0" smtClean="0">
                <a:latin typeface="Arial" panose="020B0604020202020204" pitchFamily="34" charset="0"/>
                <a:cs typeface="Arial" panose="020B0604020202020204" pitchFamily="34" charset="0"/>
              </a:rPr>
              <a:t>Negative impact on morale – nursing and therapy staff  and junior doctors feeling stretched and meeting to check tasks done can be perceived as authoritarian and accusatory if not approached in the right way.</a:t>
            </a:r>
          </a:p>
          <a:p>
            <a:pPr marL="171450" indent="-171450">
              <a:buFont typeface="Arial" panose="020B0604020202020204" pitchFamily="34" charset="0"/>
              <a:buChar char="•"/>
            </a:pPr>
            <a:r>
              <a:rPr lang="en-GB" sz="1050" dirty="0" smtClean="0">
                <a:latin typeface="Arial" panose="020B0604020202020204" pitchFamily="34" charset="0"/>
                <a:cs typeface="Arial" panose="020B0604020202020204" pitchFamily="34" charset="0"/>
              </a:rPr>
              <a:t>Time needed to collect robust evidence , outcomes data demonstrating that the changes translate into sustained improvements in efficiency or length of stay on the pilot wards.</a:t>
            </a:r>
          </a:p>
        </p:txBody>
      </p:sp>
      <p:sp>
        <p:nvSpPr>
          <p:cNvPr id="16" name="Rectangle 15"/>
          <p:cNvSpPr/>
          <p:nvPr/>
        </p:nvSpPr>
        <p:spPr>
          <a:xfrm>
            <a:off x="101713" y="2164904"/>
            <a:ext cx="3274502" cy="2932112"/>
          </a:xfrm>
          <a:prstGeom prst="rect">
            <a:avLst/>
          </a:prstGeom>
          <a:ln w="12700">
            <a:solidFill>
              <a:srgbClr val="0070C0"/>
            </a:solidFill>
          </a:ln>
        </p:spPr>
        <p:style>
          <a:lnRef idx="2">
            <a:schemeClr val="accent1"/>
          </a:lnRef>
          <a:fillRef idx="1">
            <a:schemeClr val="lt1"/>
          </a:fillRef>
          <a:effectRef idx="0">
            <a:schemeClr val="accent1"/>
          </a:effectRef>
          <a:fontRef idx="minor">
            <a:schemeClr val="dk1"/>
          </a:fontRef>
        </p:style>
        <p:txBody>
          <a:bodyPr wrap="square" rtlCol="0" anchor="t">
            <a:noAutofit/>
          </a:bodyPr>
          <a:lstStyle/>
          <a:p>
            <a:r>
              <a:rPr lang="en-GB" sz="1100" b="1" dirty="0" smtClean="0">
                <a:latin typeface="Arial" panose="020B0604020202020204" pitchFamily="34" charset="0"/>
                <a:cs typeface="Arial" panose="020B0604020202020204" pitchFamily="34" charset="0"/>
              </a:rPr>
              <a:t>What the team are currently working on:</a:t>
            </a:r>
            <a:endParaRPr lang="en-GB" sz="8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050" dirty="0" smtClean="0">
                <a:latin typeface="Arial" panose="020B0604020202020204" pitchFamily="34" charset="0"/>
                <a:cs typeface="Arial" panose="020B0604020202020204" pitchFamily="34" charset="0"/>
              </a:rPr>
              <a:t>2 additional geriatric wards and a respiratory ward have started to pilot the red2green tool. </a:t>
            </a:r>
            <a:r>
              <a:rPr lang="en-GB" sz="1050" dirty="0" err="1" smtClean="0">
                <a:latin typeface="Arial" panose="020B0604020202020204" pitchFamily="34" charset="0"/>
                <a:cs typeface="Arial" panose="020B0604020202020204" pitchFamily="34" charset="0"/>
              </a:rPr>
              <a:t>The</a:t>
            </a:r>
            <a:r>
              <a:rPr lang="en-GB" sz="1050" dirty="0" smtClean="0">
                <a:latin typeface="Arial" panose="020B0604020202020204" pitchFamily="34" charset="0"/>
                <a:cs typeface="Arial" panose="020B0604020202020204" pitchFamily="34" charset="0"/>
              </a:rPr>
              <a:t> red2green spread pack was used successfully to brief the teams.  Light touch Improvement Facilitator support needed.</a:t>
            </a:r>
          </a:p>
          <a:p>
            <a:pPr marL="171450" indent="-171450">
              <a:buFont typeface="Arial" panose="020B0604020202020204" pitchFamily="34" charset="0"/>
              <a:buChar char="•"/>
            </a:pPr>
            <a:r>
              <a:rPr lang="en-GB" sz="1050" dirty="0" smtClean="0">
                <a:latin typeface="Arial" panose="020B0604020202020204" pitchFamily="34" charset="0"/>
                <a:cs typeface="Arial" panose="020B0604020202020204" pitchFamily="34" charset="0"/>
              </a:rPr>
              <a:t>Consultant champion has written a brief summary of the wards experience of piloting this tool.  This being shared widely across the 2 directorates and a drop in session organised for interested wards to learn from the pilot wards</a:t>
            </a:r>
          </a:p>
          <a:p>
            <a:pPr marL="171450" indent="-171450">
              <a:buFont typeface="Arial" panose="020B0604020202020204" pitchFamily="34" charset="0"/>
              <a:buChar char="•"/>
            </a:pPr>
            <a:r>
              <a:rPr lang="en-GB" sz="1050" dirty="0" smtClean="0">
                <a:latin typeface="Arial" panose="020B0604020202020204" pitchFamily="34" charset="0"/>
                <a:cs typeface="Arial" panose="020B0604020202020204" pitchFamily="34" charset="0"/>
              </a:rPr>
              <a:t>Aim to support all Geriatric and Medicine Wards (13 wards) to be sustaining red2green by December 2018.</a:t>
            </a:r>
          </a:p>
          <a:p>
            <a:pPr marL="171450" indent="-171450">
              <a:buFont typeface="Arial" panose="020B0604020202020204" pitchFamily="34" charset="0"/>
              <a:buChar char="•"/>
            </a:pPr>
            <a:r>
              <a:rPr lang="en-GB" sz="1050" dirty="0" smtClean="0">
                <a:latin typeface="Arial" panose="020B0604020202020204" pitchFamily="34" charset="0"/>
                <a:cs typeface="Arial" panose="020B0604020202020204" pitchFamily="34" charset="0"/>
              </a:rPr>
              <a:t>Supporting wards to develop weekly improvement meetings to understand the common constraints that prevent the patients’ care progressing.</a:t>
            </a:r>
            <a:endParaRPr lang="en-GB" sz="1050" dirty="0">
              <a:latin typeface="Arial" panose="020B0604020202020204" pitchFamily="34" charset="0"/>
              <a:cs typeface="Arial" panose="020B0604020202020204" pitchFamily="34" charset="0"/>
            </a:endParaRPr>
          </a:p>
        </p:txBody>
      </p:sp>
      <p:sp>
        <p:nvSpPr>
          <p:cNvPr id="18" name="TextBox 17"/>
          <p:cNvSpPr txBox="1"/>
          <p:nvPr/>
        </p:nvSpPr>
        <p:spPr>
          <a:xfrm>
            <a:off x="3476944" y="5205258"/>
            <a:ext cx="3198176" cy="2208297"/>
          </a:xfrm>
          <a:prstGeom prst="rect">
            <a:avLst/>
          </a:prstGeom>
          <a:noFill/>
          <a:ln>
            <a:solidFill>
              <a:srgbClr val="0070C0"/>
            </a:solidFill>
          </a:ln>
        </p:spPr>
        <p:txBody>
          <a:bodyPr wrap="square" rtlCol="0">
            <a:spAutoFit/>
          </a:bodyPr>
          <a:lstStyle/>
          <a:p>
            <a:r>
              <a:rPr lang="en-GB" sz="1100" b="1" dirty="0">
                <a:latin typeface="Arial" panose="020B0604020202020204" pitchFamily="34" charset="0"/>
                <a:cs typeface="Arial" panose="020B0604020202020204" pitchFamily="34" charset="0"/>
              </a:rPr>
              <a:t>What has worked well? </a:t>
            </a:r>
          </a:p>
          <a:p>
            <a:pPr marL="17145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Improved communication and handover</a:t>
            </a:r>
          </a:p>
          <a:p>
            <a:pPr marL="17145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Board Round is more focused and decisions are made</a:t>
            </a:r>
          </a:p>
          <a:p>
            <a:pPr marL="17145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Helps identify improvement </a:t>
            </a:r>
            <a:r>
              <a:rPr lang="en-GB" sz="1050" dirty="0" smtClean="0">
                <a:latin typeface="Arial" panose="020B0604020202020204" pitchFamily="34" charset="0"/>
                <a:cs typeface="Arial" panose="020B0604020202020204" pitchFamily="34" charset="0"/>
              </a:rPr>
              <a:t>opportunities.</a:t>
            </a:r>
            <a:endParaRPr lang="en-GB" sz="105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Having regular meetings to feed back and discuss the benefits, issues and challenges has allowed us reflect on the pitfalls so we can use this learning to share with other ward teams who want to test the process out.  We have included an FAQ section in the Red2Green pack that will  help teams avoid some of the </a:t>
            </a:r>
            <a:r>
              <a:rPr lang="en-GB" sz="1050" dirty="0" smtClean="0">
                <a:latin typeface="Arial" panose="020B0604020202020204" pitchFamily="34" charset="0"/>
                <a:cs typeface="Arial" panose="020B0604020202020204" pitchFamily="34" charset="0"/>
              </a:rPr>
              <a:t>challenges</a:t>
            </a:r>
          </a:p>
          <a:p>
            <a:endParaRPr lang="en-GB" sz="1100" dirty="0"/>
          </a:p>
        </p:txBody>
      </p:sp>
      <p:sp>
        <p:nvSpPr>
          <p:cNvPr id="19" name="TextBox 18"/>
          <p:cNvSpPr txBox="1"/>
          <p:nvPr/>
        </p:nvSpPr>
        <p:spPr>
          <a:xfrm>
            <a:off x="120743" y="7473280"/>
            <a:ext cx="6510944" cy="1277273"/>
          </a:xfrm>
          <a:prstGeom prst="rect">
            <a:avLst/>
          </a:prstGeom>
          <a:noFill/>
          <a:ln>
            <a:solidFill>
              <a:srgbClr val="0070C0"/>
            </a:solidFill>
          </a:ln>
        </p:spPr>
        <p:txBody>
          <a:bodyPr wrap="square" rtlCol="0">
            <a:spAutoFit/>
          </a:bodyPr>
          <a:lstStyle/>
          <a:p>
            <a:r>
              <a:rPr lang="en-GB" sz="1100" b="1" dirty="0" smtClean="0">
                <a:latin typeface="Arial" panose="020B0604020202020204" pitchFamily="34" charset="0"/>
                <a:cs typeface="Arial" panose="020B0604020202020204" pitchFamily="34" charset="0"/>
              </a:rPr>
              <a:t>Staff and patient stories – how did they feel about the changes?</a:t>
            </a:r>
            <a:endParaRPr lang="en-GB" sz="1000" dirty="0">
              <a:latin typeface="Arial" panose="020B0604020202020204" pitchFamily="34" charset="0"/>
              <a:cs typeface="Arial" panose="020B0604020202020204" pitchFamily="34" charset="0"/>
            </a:endParaRPr>
          </a:p>
          <a:p>
            <a:r>
              <a:rPr lang="en-GB" sz="1100" dirty="0" smtClean="0">
                <a:cs typeface="Arial" panose="020B0604020202020204" pitchFamily="34" charset="0"/>
              </a:rPr>
              <a:t>Extract from Summary </a:t>
            </a:r>
            <a:r>
              <a:rPr lang="en-GB" sz="1100" dirty="0">
                <a:cs typeface="Arial" panose="020B0604020202020204" pitchFamily="34" charset="0"/>
              </a:rPr>
              <a:t>of the Geriatric Ward experience (</a:t>
            </a:r>
            <a:r>
              <a:rPr lang="en-GB" sz="1100" dirty="0" smtClean="0">
                <a:cs typeface="Arial" panose="020B0604020202020204" pitchFamily="34" charset="0"/>
              </a:rPr>
              <a:t>attached) ‘</a:t>
            </a:r>
            <a:r>
              <a:rPr lang="en-GB" sz="1100" i="1" dirty="0" smtClean="0">
                <a:cs typeface="Arial" panose="020B0604020202020204" pitchFamily="34" charset="0"/>
              </a:rPr>
              <a:t>delay categorisation …’ I think this is the most powerful tool for improving efficiency by identifying priorities for service improvement’ </a:t>
            </a:r>
          </a:p>
          <a:p>
            <a:r>
              <a:rPr lang="en-GB" sz="1100" i="1" dirty="0"/>
              <a:t>‘This has made us tighten our belt’   Ward clerk B2</a:t>
            </a:r>
          </a:p>
          <a:p>
            <a:r>
              <a:rPr lang="en-GB" sz="1100" i="1" dirty="0"/>
              <a:t>“If nothing at all has improved it has been the communication between the medical and nursing staff.  The check in brings us </a:t>
            </a:r>
            <a:r>
              <a:rPr lang="en-GB" sz="1100" i="1" dirty="0" smtClean="0"/>
              <a:t>together…….The </a:t>
            </a:r>
            <a:r>
              <a:rPr lang="en-GB" sz="1100" i="1" dirty="0"/>
              <a:t>check in is kept short, only 10 minutes, and makes all the difference.  Holding it at 2:30pm gives us a reminder and gives us chance to do the jobs before the end of the shift’   Sister </a:t>
            </a:r>
            <a:r>
              <a:rPr lang="en-GB" sz="1100" i="1" dirty="0" smtClean="0"/>
              <a:t>RH2</a:t>
            </a:r>
            <a:endParaRPr lang="en-GB" sz="1100" i="1" dirty="0"/>
          </a:p>
        </p:txBody>
      </p:sp>
      <p:sp>
        <p:nvSpPr>
          <p:cNvPr id="20" name="TextBox 19"/>
          <p:cNvSpPr txBox="1"/>
          <p:nvPr/>
        </p:nvSpPr>
        <p:spPr>
          <a:xfrm>
            <a:off x="111174" y="8866112"/>
            <a:ext cx="6555215" cy="769441"/>
          </a:xfrm>
          <a:prstGeom prst="rect">
            <a:avLst/>
          </a:prstGeom>
          <a:noFill/>
          <a:ln>
            <a:solidFill>
              <a:srgbClr val="0070C0"/>
            </a:solidFill>
          </a:ln>
        </p:spPr>
        <p:txBody>
          <a:bodyPr wrap="square" rtlCol="0">
            <a:spAutoFit/>
          </a:bodyPr>
          <a:lstStyle/>
          <a:p>
            <a:r>
              <a:rPr lang="en-GB" sz="1100" b="1" dirty="0" smtClean="0">
                <a:latin typeface="Arial" panose="020B0604020202020204" pitchFamily="34" charset="0"/>
                <a:cs typeface="Arial" panose="020B0604020202020204" pitchFamily="34" charset="0"/>
              </a:rPr>
              <a:t>Learning</a:t>
            </a:r>
          </a:p>
          <a:p>
            <a:pPr marL="17145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Leadership at all levels,  but in particular strong clinical leadership is crucial to drive the work. </a:t>
            </a:r>
          </a:p>
          <a:p>
            <a:pPr marL="171450" indent="-171450">
              <a:buFont typeface="Arial" panose="020B0604020202020204" pitchFamily="34" charset="0"/>
              <a:buChar char="•"/>
            </a:pPr>
            <a:r>
              <a:rPr lang="en-GB" sz="1050" dirty="0" smtClean="0">
                <a:latin typeface="Arial" panose="020B0604020202020204" pitchFamily="34" charset="0"/>
                <a:cs typeface="Arial" panose="020B0604020202020204" pitchFamily="34" charset="0"/>
              </a:rPr>
              <a:t>Co-design is essential to fit the organisation, rather than one size fits all.  There is also benefit in bringing different specialities together, as we found that there are varied benefits and challenges. </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6944" y="632520"/>
            <a:ext cx="3200061" cy="186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520" y="166181"/>
            <a:ext cx="3264068" cy="1900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6944" y="2864768"/>
            <a:ext cx="3200061" cy="1926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0828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4784" y="962853"/>
            <a:ext cx="3385815" cy="485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0728" y="6465168"/>
            <a:ext cx="5256584" cy="3063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50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78e80bf-c0ec-4720-b0e2-203b732044bc">KFMPWFRNAA7C-2040-726</_dlc_DocId>
    <_dlc_DocIdUrl xmlns="e78e80bf-c0ec-4720-b0e2-203b732044bc">
      <Url>http://sharepoint.sth.nhs.uk/Collaboration/ServiceImprovement/ImprovingEmergencyPathways/_layouts/DocIdRedir.aspx?ID=KFMPWFRNAA7C-2040-726</Url>
      <Description>KFMPWFRNAA7C-2040-726</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6D8451AC08F0C841A7050966926F2CC4" ma:contentTypeVersion="0" ma:contentTypeDescription="Create a new document." ma:contentTypeScope="" ma:versionID="e639b58ec224163604d8144c6e0f1229">
  <xsd:schema xmlns:xsd="http://www.w3.org/2001/XMLSchema" xmlns:xs="http://www.w3.org/2001/XMLSchema" xmlns:p="http://schemas.microsoft.com/office/2006/metadata/properties" xmlns:ns2="e78e80bf-c0ec-4720-b0e2-203b732044bc" targetNamespace="http://schemas.microsoft.com/office/2006/metadata/properties" ma:root="true" ma:fieldsID="46c70a6231cc3c6b9ace19302baf4337" ns2:_="">
    <xsd:import namespace="e78e80bf-c0ec-4720-b0e2-203b732044bc"/>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8e80bf-c0ec-4720-b0e2-203b732044b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19D845-D1FD-4E58-B678-F39B4F564895}">
  <ds:schemaRefs>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purl.org/dc/terms/"/>
    <ds:schemaRef ds:uri="http://schemas.openxmlformats.org/package/2006/metadata/core-properties"/>
    <ds:schemaRef ds:uri="e78e80bf-c0ec-4720-b0e2-203b732044bc"/>
    <ds:schemaRef ds:uri="http://www.w3.org/XML/1998/namespace"/>
    <ds:schemaRef ds:uri="http://purl.org/dc/dcmitype/"/>
  </ds:schemaRefs>
</ds:datastoreItem>
</file>

<file path=customXml/itemProps2.xml><?xml version="1.0" encoding="utf-8"?>
<ds:datastoreItem xmlns:ds="http://schemas.openxmlformats.org/officeDocument/2006/customXml" ds:itemID="{EEE4B849-D01D-4255-80EF-1AEF253424D8}">
  <ds:schemaRefs>
    <ds:schemaRef ds:uri="http://schemas.microsoft.com/sharepoint/events"/>
  </ds:schemaRefs>
</ds:datastoreItem>
</file>

<file path=customXml/itemProps3.xml><?xml version="1.0" encoding="utf-8"?>
<ds:datastoreItem xmlns:ds="http://schemas.openxmlformats.org/officeDocument/2006/customXml" ds:itemID="{74104CAF-E637-4590-A74B-C4712F496391}">
  <ds:schemaRefs>
    <ds:schemaRef ds:uri="http://schemas.microsoft.com/sharepoint/v3/contenttype/forms"/>
  </ds:schemaRefs>
</ds:datastoreItem>
</file>

<file path=customXml/itemProps4.xml><?xml version="1.0" encoding="utf-8"?>
<ds:datastoreItem xmlns:ds="http://schemas.openxmlformats.org/officeDocument/2006/customXml" ds:itemID="{95CB0C60-6A5C-440E-8074-3B4A7B9A34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8e80bf-c0ec-4720-b0e2-203b732044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1328</TotalTime>
  <Words>977</Words>
  <Application>Microsoft Office PowerPoint</Application>
  <PresentationFormat>A4 Paper (210x297 mm)</PresentationFormat>
  <Paragraphs>83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Imperial College Healthcare NHS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McNicholas, Chris</dc:creator>
  <cp:lastModifiedBy>Platts, Nicola (Service Improvement)</cp:lastModifiedBy>
  <cp:revision>75</cp:revision>
  <cp:lastPrinted>2018-06-26T07:10:32Z</cp:lastPrinted>
  <dcterms:created xsi:type="dcterms:W3CDTF">2017-09-07T15:49:06Z</dcterms:created>
  <dcterms:modified xsi:type="dcterms:W3CDTF">2018-10-12T22:20:20Z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0x0101006D8451AC08F0C841A7050966926F2CC4</vt:lpwstr>
  </property>
  <property fmtid="{D5CDD505-2E9C-101B-9397-08002B2CF9AE}" name="NXPowerLiteLastOptimized" pid="3">
    <vt:lpwstr>967803</vt:lpwstr>
  </property>
  <property fmtid="{D5CDD505-2E9C-101B-9397-08002B2CF9AE}" name="NXPowerLiteSettings" pid="4">
    <vt:lpwstr>C7000400038000</vt:lpwstr>
  </property>
  <property fmtid="{D5CDD505-2E9C-101B-9397-08002B2CF9AE}" name="NXPowerLiteVersion" pid="5">
    <vt:lpwstr>S8.2.2</vt:lpwstr>
  </property>
  <property fmtid="{D5CDD505-2E9C-101B-9397-08002B2CF9AE}" name="_dlc_DocIdItemGuid" pid="6">
    <vt:lpwstr>d1064f10-125b-4961-84e3-0170dbdfdc4c</vt:lpwstr>
  </property>
</Properties>
</file>